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6"/>
  </p:notesMasterIdLst>
  <p:sldIdLst>
    <p:sldId id="256" r:id="rId2"/>
    <p:sldId id="257" r:id="rId3"/>
    <p:sldId id="288" r:id="rId4"/>
    <p:sldId id="258" r:id="rId5"/>
    <p:sldId id="259" r:id="rId6"/>
    <p:sldId id="260" r:id="rId7"/>
    <p:sldId id="261" r:id="rId8"/>
    <p:sldId id="291" r:id="rId9"/>
    <p:sldId id="262" r:id="rId10"/>
    <p:sldId id="263" r:id="rId11"/>
    <p:sldId id="264" r:id="rId12"/>
    <p:sldId id="290" r:id="rId13"/>
    <p:sldId id="287" r:id="rId14"/>
    <p:sldId id="289" r:id="rId15"/>
  </p:sldIdLst>
  <p:sldSz cx="9144000" cy="5143500" type="screen16x9"/>
  <p:notesSz cx="6858000" cy="9144000"/>
  <p:embeddedFontLst>
    <p:embeddedFont>
      <p:font typeface="Inria Serif" pitchFamily="2" charset="77"/>
      <p:regular r:id="rId17"/>
      <p:bold r:id="rId18"/>
      <p:italic r:id="rId19"/>
      <p:boldItalic r:id="rId20"/>
    </p:embeddedFont>
    <p:embeddedFont>
      <p:font typeface="Inter" panose="02000503000000020004" pitchFamily="2" charset="0"/>
      <p:regular r:id="rId21"/>
      <p:bold r:id="rId22"/>
    </p:embeddedFont>
    <p:embeddedFont>
      <p:font typeface="Inter ExtraLight" panose="02000503000000020004" pitchFamily="2" charset="0"/>
      <p:regular r:id="rId23"/>
      <p:bold r:id="rId24"/>
    </p:embeddedFont>
    <p:embeddedFont>
      <p:font typeface="Inter Light" panose="02000503000000020004" pitchFamily="2" charset="0"/>
      <p:regular r:id="rId25"/>
      <p:bold r:id="rId26"/>
    </p:embeddedFont>
    <p:embeddedFont>
      <p:font typeface="Inter Medium" panose="02000503000000020004" pitchFamily="2" charset="0"/>
      <p:regular r:id="rId27"/>
      <p:bold r:id="rId28"/>
    </p:embeddedFont>
    <p:embeddedFont>
      <p:font typeface="Inter SemiBold" panose="02000503000000020004" pitchFamily="2" charset="0"/>
      <p:regular r:id="rId29"/>
      <p:bold r:id="rId30"/>
    </p:embeddedFont>
    <p:embeddedFont>
      <p:font typeface="Proxima Nova" panose="02000506030000020004" pitchFamily="2" charset="0"/>
      <p:regular r:id="rId31"/>
      <p:bold r:id="rId32"/>
      <p:italic r:id="rId33"/>
      <p:boldItalic r:id="rId34"/>
    </p:embeddedFont>
    <p:embeddedFont>
      <p:font typeface="Roboto Slab" pitchFamily="2" charset="0"/>
      <p:regular r:id="rId35"/>
      <p:bold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831"/>
    <p:restoredTop sz="94726"/>
  </p:normalViewPr>
  <p:slideViewPr>
    <p:cSldViewPr snapToGrid="0">
      <p:cViewPr varScale="1">
        <p:scale>
          <a:sx n="165" d="100"/>
          <a:sy n="165" d="100"/>
        </p:scale>
        <p:origin x="328"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theme" Target="theme/theme1.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fc0a68bda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fc0a68bda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fc0a68bd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fc0a68bd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fc0a68bda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fc0a68bda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0467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fa5932453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fa5932453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fa5932453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1fa5932453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6328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1fa5932453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1fa5932453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2138d51bb0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 name="Google Shape;42;g2138d51bb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fc0a68bda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 name="Google Shape;48;gfc0a68bda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fc0a68bda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fc0a68bda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fc0a68bda3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fc0a68bda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fc0a68bda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fc0a68bda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fc0a68bda3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fc0a68bda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9601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fc0a68bda3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fc0a68bda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openxmlformats.org/officeDocument/2006/relationships/image" Target="../media/image13.png"/><Relationship Id="rId21" Type="http://schemas.openxmlformats.org/officeDocument/2006/relationships/image" Target="../media/image31.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 Id="rId22" Type="http://schemas.openxmlformats.org/officeDocument/2006/relationships/image" Target="../media/image3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gi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gi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360755" y="329900"/>
            <a:ext cx="1001220" cy="2633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2">
  <p:cSld name="CUSTOM_1">
    <p:spTree>
      <p:nvGrpSpPr>
        <p:cNvPr id="1" name="Shape 60"/>
        <p:cNvGrpSpPr/>
        <p:nvPr/>
      </p:nvGrpSpPr>
      <p:grpSpPr>
        <a:xfrm>
          <a:off x="0" y="0"/>
          <a:ext cx="0" cy="0"/>
          <a:chOff x="0" y="0"/>
          <a:chExt cx="0" cy="0"/>
        </a:xfrm>
      </p:grpSpPr>
      <p:sp>
        <p:nvSpPr>
          <p:cNvPr id="61" name="Google Shape;61;p15"/>
          <p:cNvSpPr txBox="1"/>
          <p:nvPr/>
        </p:nvSpPr>
        <p:spPr>
          <a:xfrm>
            <a:off x="535500" y="1258238"/>
            <a:ext cx="5156100" cy="1200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rgbClr val="173B3F"/>
                </a:solidFill>
                <a:latin typeface="Inter"/>
                <a:ea typeface="Inter"/>
                <a:cs typeface="Inter"/>
                <a:sym typeface="Inter"/>
              </a:rPr>
              <a:t>Andela is a</a:t>
            </a:r>
            <a:r>
              <a:rPr lang="en" sz="2000" b="1" i="1">
                <a:solidFill>
                  <a:srgbClr val="56C870"/>
                </a:solidFill>
                <a:latin typeface="Inria Serif"/>
                <a:ea typeface="Inria Serif"/>
                <a:cs typeface="Inria Serif"/>
                <a:sym typeface="Inria Serif"/>
              </a:rPr>
              <a:t> Talent Marketplace</a:t>
            </a:r>
            <a:r>
              <a:rPr lang="en" sz="2000">
                <a:solidFill>
                  <a:srgbClr val="173B3F"/>
                </a:solidFill>
                <a:latin typeface="Inter"/>
                <a:ea typeface="Inter"/>
                <a:cs typeface="Inter"/>
                <a:sym typeface="Inter"/>
              </a:rPr>
              <a:t> </a:t>
            </a:r>
            <a:r>
              <a:rPr lang="en" sz="1800">
                <a:solidFill>
                  <a:srgbClr val="173B3F"/>
                </a:solidFill>
                <a:latin typeface="Inter"/>
                <a:ea typeface="Inter"/>
                <a:cs typeface="Inter"/>
                <a:sym typeface="Inter"/>
              </a:rPr>
              <a:t>that connects companies</a:t>
            </a:r>
            <a:r>
              <a:rPr lang="en" sz="2000">
                <a:solidFill>
                  <a:srgbClr val="173B3F"/>
                </a:solidFill>
                <a:latin typeface="Inter"/>
                <a:ea typeface="Inter"/>
                <a:cs typeface="Inter"/>
                <a:sym typeface="Inter"/>
              </a:rPr>
              <a:t> </a:t>
            </a:r>
            <a:r>
              <a:rPr lang="en" sz="1800">
                <a:solidFill>
                  <a:srgbClr val="173B3F"/>
                </a:solidFill>
                <a:latin typeface="Inter"/>
                <a:ea typeface="Inter"/>
                <a:cs typeface="Inter"/>
                <a:sym typeface="Inter"/>
              </a:rPr>
              <a:t>with</a:t>
            </a:r>
            <a:r>
              <a:rPr lang="en" sz="2000">
                <a:solidFill>
                  <a:srgbClr val="173B3F"/>
                </a:solidFill>
                <a:latin typeface="Inter"/>
                <a:ea typeface="Inter"/>
                <a:cs typeface="Inter"/>
                <a:sym typeface="Inter"/>
              </a:rPr>
              <a:t> </a:t>
            </a:r>
            <a:r>
              <a:rPr lang="en" sz="2000" b="1" i="1">
                <a:solidFill>
                  <a:srgbClr val="40C25F"/>
                </a:solidFill>
                <a:latin typeface="Inria Serif"/>
                <a:ea typeface="Inria Serif"/>
                <a:cs typeface="Inria Serif"/>
                <a:sym typeface="Inria Serif"/>
              </a:rPr>
              <a:t>vetted, remote technologists</a:t>
            </a:r>
            <a:r>
              <a:rPr lang="en" sz="2000">
                <a:solidFill>
                  <a:srgbClr val="173B3F"/>
                </a:solidFill>
                <a:latin typeface="Inter"/>
                <a:ea typeface="Inter"/>
                <a:cs typeface="Inter"/>
                <a:sym typeface="Inter"/>
              </a:rPr>
              <a:t> </a:t>
            </a:r>
            <a:r>
              <a:rPr lang="en" sz="1800">
                <a:solidFill>
                  <a:srgbClr val="173B3F"/>
                </a:solidFill>
                <a:latin typeface="Inter"/>
                <a:ea typeface="Inter"/>
                <a:cs typeface="Inter"/>
                <a:sym typeface="Inter"/>
              </a:rPr>
              <a:t>in emerging markets.</a:t>
            </a:r>
            <a:endParaRPr sz="1800">
              <a:solidFill>
                <a:srgbClr val="173B3F"/>
              </a:solidFill>
              <a:latin typeface="Inter"/>
              <a:ea typeface="Inter"/>
              <a:cs typeface="Inter"/>
              <a:sym typeface="Inter"/>
            </a:endParaRPr>
          </a:p>
        </p:txBody>
      </p:sp>
      <p:pic>
        <p:nvPicPr>
          <p:cNvPr id="62" name="Google Shape;62;p15"/>
          <p:cNvPicPr preferRelativeResize="0"/>
          <p:nvPr/>
        </p:nvPicPr>
        <p:blipFill rotWithShape="1">
          <a:blip r:embed="rId2">
            <a:alphaModFix/>
          </a:blip>
          <a:srcRect l="19243" t="16270" r="17685" b="15395"/>
          <a:stretch/>
        </p:blipFill>
        <p:spPr>
          <a:xfrm>
            <a:off x="2046037" y="3093097"/>
            <a:ext cx="758136" cy="431177"/>
          </a:xfrm>
          <a:prstGeom prst="rect">
            <a:avLst/>
          </a:prstGeom>
          <a:noFill/>
          <a:ln>
            <a:noFill/>
          </a:ln>
        </p:spPr>
      </p:pic>
      <p:pic>
        <p:nvPicPr>
          <p:cNvPr id="63" name="Google Shape;63;p15"/>
          <p:cNvPicPr preferRelativeResize="0"/>
          <p:nvPr/>
        </p:nvPicPr>
        <p:blipFill rotWithShape="1">
          <a:blip r:embed="rId3">
            <a:alphaModFix/>
          </a:blip>
          <a:srcRect l="3928" t="13699" r="5965" b="12005"/>
          <a:stretch/>
        </p:blipFill>
        <p:spPr>
          <a:xfrm>
            <a:off x="3281708" y="3118224"/>
            <a:ext cx="975393" cy="374513"/>
          </a:xfrm>
          <a:prstGeom prst="rect">
            <a:avLst/>
          </a:prstGeom>
          <a:noFill/>
          <a:ln>
            <a:noFill/>
          </a:ln>
        </p:spPr>
      </p:pic>
      <p:pic>
        <p:nvPicPr>
          <p:cNvPr id="64" name="Google Shape;64;p15"/>
          <p:cNvPicPr preferRelativeResize="0"/>
          <p:nvPr/>
        </p:nvPicPr>
        <p:blipFill rotWithShape="1">
          <a:blip r:embed="rId4">
            <a:alphaModFix/>
          </a:blip>
          <a:srcRect l="7708" t="36009" r="7394" b="34749"/>
          <a:stretch/>
        </p:blipFill>
        <p:spPr>
          <a:xfrm>
            <a:off x="620976" y="3855527"/>
            <a:ext cx="1126230" cy="203632"/>
          </a:xfrm>
          <a:prstGeom prst="rect">
            <a:avLst/>
          </a:prstGeom>
          <a:noFill/>
          <a:ln>
            <a:noFill/>
          </a:ln>
        </p:spPr>
      </p:pic>
      <p:pic>
        <p:nvPicPr>
          <p:cNvPr id="65" name="Google Shape;65;p15"/>
          <p:cNvPicPr preferRelativeResize="0"/>
          <p:nvPr/>
        </p:nvPicPr>
        <p:blipFill rotWithShape="1">
          <a:blip r:embed="rId5">
            <a:alphaModFix/>
          </a:blip>
          <a:srcRect l="15273" t="38149" r="15460" b="40003"/>
          <a:stretch/>
        </p:blipFill>
        <p:spPr>
          <a:xfrm>
            <a:off x="3207460" y="3870809"/>
            <a:ext cx="975403" cy="173047"/>
          </a:xfrm>
          <a:prstGeom prst="rect">
            <a:avLst/>
          </a:prstGeom>
          <a:noFill/>
          <a:ln>
            <a:noFill/>
          </a:ln>
        </p:spPr>
      </p:pic>
      <p:pic>
        <p:nvPicPr>
          <p:cNvPr id="66" name="Google Shape;66;p15"/>
          <p:cNvPicPr preferRelativeResize="0"/>
          <p:nvPr/>
        </p:nvPicPr>
        <p:blipFill>
          <a:blip r:embed="rId6">
            <a:alphaModFix/>
          </a:blip>
          <a:stretch>
            <a:fillRect/>
          </a:stretch>
        </p:blipFill>
        <p:spPr>
          <a:xfrm>
            <a:off x="2270997" y="3836398"/>
            <a:ext cx="412647" cy="241880"/>
          </a:xfrm>
          <a:prstGeom prst="rect">
            <a:avLst/>
          </a:prstGeom>
          <a:noFill/>
          <a:ln>
            <a:noFill/>
          </a:ln>
        </p:spPr>
      </p:pic>
      <p:pic>
        <p:nvPicPr>
          <p:cNvPr id="67" name="Google Shape;67;p15"/>
          <p:cNvPicPr preferRelativeResize="0"/>
          <p:nvPr/>
        </p:nvPicPr>
        <p:blipFill>
          <a:blip r:embed="rId7">
            <a:alphaModFix/>
          </a:blip>
          <a:stretch>
            <a:fillRect/>
          </a:stretch>
        </p:blipFill>
        <p:spPr>
          <a:xfrm>
            <a:off x="626952" y="3230888"/>
            <a:ext cx="1020564" cy="155597"/>
          </a:xfrm>
          <a:prstGeom prst="rect">
            <a:avLst/>
          </a:prstGeom>
          <a:noFill/>
          <a:ln>
            <a:noFill/>
          </a:ln>
        </p:spPr>
      </p:pic>
      <p:sp>
        <p:nvSpPr>
          <p:cNvPr id="68" name="Google Shape;68;p15"/>
          <p:cNvSpPr/>
          <p:nvPr/>
        </p:nvSpPr>
        <p:spPr>
          <a:xfrm>
            <a:off x="5811813" y="1316925"/>
            <a:ext cx="1250100" cy="1250100"/>
          </a:xfrm>
          <a:prstGeom prst="roundRect">
            <a:avLst>
              <a:gd name="adj" fmla="val 32670"/>
            </a:avLst>
          </a:prstGeom>
          <a:solidFill>
            <a:srgbClr val="611A42"/>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700" b="1">
                <a:solidFill>
                  <a:srgbClr val="FCE1E1"/>
                </a:solidFill>
                <a:latin typeface="Inria Serif"/>
                <a:ea typeface="Inria Serif"/>
                <a:cs typeface="Inria Serif"/>
                <a:sym typeface="Inria Serif"/>
              </a:rPr>
              <a:t>2014</a:t>
            </a:r>
            <a:endParaRPr sz="2700" b="1">
              <a:solidFill>
                <a:srgbClr val="FCE1E1"/>
              </a:solidFill>
              <a:latin typeface="Inria Serif"/>
              <a:ea typeface="Inria Serif"/>
              <a:cs typeface="Inria Serif"/>
              <a:sym typeface="Inria Serif"/>
            </a:endParaRPr>
          </a:p>
          <a:p>
            <a:pPr marL="0" lvl="0" indent="0" algn="ctr" rtl="0">
              <a:spcBef>
                <a:spcPts val="0"/>
              </a:spcBef>
              <a:spcAft>
                <a:spcPts val="0"/>
              </a:spcAft>
              <a:buNone/>
            </a:pPr>
            <a:r>
              <a:rPr lang="en" sz="800">
                <a:solidFill>
                  <a:srgbClr val="F05656"/>
                </a:solidFill>
                <a:latin typeface="Inter Light"/>
                <a:ea typeface="Inter Light"/>
                <a:cs typeface="Inter Light"/>
                <a:sym typeface="Inter Light"/>
              </a:rPr>
              <a:t>YEAR FOUNDED</a:t>
            </a:r>
            <a:endParaRPr sz="2700" b="1">
              <a:solidFill>
                <a:srgbClr val="F05656"/>
              </a:solidFill>
              <a:latin typeface="Inria Serif"/>
              <a:ea typeface="Inria Serif"/>
              <a:cs typeface="Inria Serif"/>
              <a:sym typeface="Inria Serif"/>
            </a:endParaRPr>
          </a:p>
        </p:txBody>
      </p:sp>
      <p:pic>
        <p:nvPicPr>
          <p:cNvPr id="69" name="Google Shape;69;p15"/>
          <p:cNvPicPr preferRelativeResize="0"/>
          <p:nvPr/>
        </p:nvPicPr>
        <p:blipFill>
          <a:blip r:embed="rId8">
            <a:alphaModFix/>
          </a:blip>
          <a:stretch>
            <a:fillRect/>
          </a:stretch>
        </p:blipFill>
        <p:spPr>
          <a:xfrm>
            <a:off x="6771762" y="2262725"/>
            <a:ext cx="841575" cy="841575"/>
          </a:xfrm>
          <a:prstGeom prst="rect">
            <a:avLst/>
          </a:prstGeom>
          <a:noFill/>
          <a:ln>
            <a:noFill/>
          </a:ln>
        </p:spPr>
      </p:pic>
      <p:sp>
        <p:nvSpPr>
          <p:cNvPr id="70" name="Google Shape;70;p15"/>
          <p:cNvSpPr/>
          <p:nvPr/>
        </p:nvSpPr>
        <p:spPr>
          <a:xfrm>
            <a:off x="7313280" y="1316925"/>
            <a:ext cx="1250100" cy="1250100"/>
          </a:xfrm>
          <a:prstGeom prst="roundRect">
            <a:avLst>
              <a:gd name="adj" fmla="val 32670"/>
            </a:avLst>
          </a:prstGeom>
          <a:solidFill>
            <a:srgbClr val="AF542C"/>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solidFill>
                  <a:srgbClr val="FDF0DC"/>
                </a:solidFill>
                <a:latin typeface="Inria Serif"/>
                <a:ea typeface="Inria Serif"/>
                <a:cs typeface="Inria Serif"/>
                <a:sym typeface="Inria Serif"/>
              </a:rPr>
              <a:t>$381M</a:t>
            </a:r>
            <a:endParaRPr sz="2400" b="1">
              <a:solidFill>
                <a:srgbClr val="FDF0DC"/>
              </a:solidFill>
              <a:latin typeface="Inria Serif"/>
              <a:ea typeface="Inria Serif"/>
              <a:cs typeface="Inria Serif"/>
              <a:sym typeface="Inria Serif"/>
            </a:endParaRPr>
          </a:p>
          <a:p>
            <a:pPr marL="0" lvl="0" indent="0" algn="ctr" rtl="0">
              <a:spcBef>
                <a:spcPts val="0"/>
              </a:spcBef>
              <a:spcAft>
                <a:spcPts val="0"/>
              </a:spcAft>
              <a:buNone/>
            </a:pPr>
            <a:r>
              <a:rPr lang="en" sz="800">
                <a:solidFill>
                  <a:srgbClr val="AF542C"/>
                </a:solidFill>
                <a:latin typeface="Inter Light"/>
                <a:ea typeface="Inter Light"/>
                <a:cs typeface="Inter Light"/>
                <a:sym typeface="Inter Light"/>
              </a:rPr>
              <a:t>V</a:t>
            </a:r>
            <a:r>
              <a:rPr lang="en" sz="800">
                <a:solidFill>
                  <a:srgbClr val="F7B24F"/>
                </a:solidFill>
                <a:latin typeface="Inter Light"/>
                <a:ea typeface="Inter Light"/>
                <a:cs typeface="Inter Light"/>
                <a:sym typeface="Inter Light"/>
              </a:rPr>
              <a:t>ENTURE FUNDING</a:t>
            </a:r>
            <a:endParaRPr sz="2700" b="1">
              <a:solidFill>
                <a:srgbClr val="F7B24F"/>
              </a:solidFill>
              <a:latin typeface="Inria Serif"/>
              <a:ea typeface="Inria Serif"/>
              <a:cs typeface="Inria Serif"/>
              <a:sym typeface="Inria Serif"/>
            </a:endParaRPr>
          </a:p>
        </p:txBody>
      </p:sp>
      <p:sp>
        <p:nvSpPr>
          <p:cNvPr id="71" name="Google Shape;71;p15"/>
          <p:cNvSpPr/>
          <p:nvPr/>
        </p:nvSpPr>
        <p:spPr>
          <a:xfrm>
            <a:off x="5811813" y="2780013"/>
            <a:ext cx="1250100" cy="1250100"/>
          </a:xfrm>
          <a:prstGeom prst="roundRect">
            <a:avLst>
              <a:gd name="adj" fmla="val 32670"/>
            </a:avLst>
          </a:prstGeom>
          <a:solidFill>
            <a:srgbClr val="411B7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400" b="1">
                <a:solidFill>
                  <a:srgbClr val="ECEDFD"/>
                </a:solidFill>
                <a:latin typeface="Inria Serif"/>
                <a:ea typeface="Inria Serif"/>
                <a:cs typeface="Inria Serif"/>
                <a:sym typeface="Inria Serif"/>
              </a:rPr>
              <a:t>80K</a:t>
            </a:r>
            <a:endParaRPr sz="2400" b="1">
              <a:solidFill>
                <a:srgbClr val="ECEDFD"/>
              </a:solidFill>
              <a:latin typeface="Inria Serif"/>
              <a:ea typeface="Inria Serif"/>
              <a:cs typeface="Inria Serif"/>
              <a:sym typeface="Inria Serif"/>
            </a:endParaRPr>
          </a:p>
          <a:p>
            <a:pPr marL="0" lvl="0" indent="0" algn="ctr" rtl="0">
              <a:spcBef>
                <a:spcPts val="0"/>
              </a:spcBef>
              <a:spcAft>
                <a:spcPts val="0"/>
              </a:spcAft>
              <a:buNone/>
            </a:pPr>
            <a:r>
              <a:rPr lang="en" sz="800">
                <a:solidFill>
                  <a:srgbClr val="ECEDFD"/>
                </a:solidFill>
                <a:latin typeface="Inter Light"/>
                <a:ea typeface="Inter Light"/>
                <a:cs typeface="Inter Light"/>
                <a:sym typeface="Inter Light"/>
              </a:rPr>
              <a:t>SOFTWARE</a:t>
            </a:r>
            <a:endParaRPr sz="800">
              <a:solidFill>
                <a:srgbClr val="ECEDFD"/>
              </a:solidFill>
              <a:latin typeface="Inter Light"/>
              <a:ea typeface="Inter Light"/>
              <a:cs typeface="Inter Light"/>
              <a:sym typeface="Inter Light"/>
            </a:endParaRPr>
          </a:p>
          <a:p>
            <a:pPr marL="0" lvl="0" indent="0" algn="ctr" rtl="0">
              <a:spcBef>
                <a:spcPts val="0"/>
              </a:spcBef>
              <a:spcAft>
                <a:spcPts val="0"/>
              </a:spcAft>
              <a:buNone/>
            </a:pPr>
            <a:r>
              <a:rPr lang="en" sz="800">
                <a:solidFill>
                  <a:srgbClr val="ECEDFD"/>
                </a:solidFill>
                <a:latin typeface="Inter Light"/>
                <a:ea typeface="Inter Light"/>
                <a:cs typeface="Inter Light"/>
                <a:sym typeface="Inter Light"/>
              </a:rPr>
              <a:t>ENGINEERS</a:t>
            </a:r>
            <a:endParaRPr sz="2700" b="1">
              <a:solidFill>
                <a:srgbClr val="ECEDFD"/>
              </a:solidFill>
              <a:latin typeface="Inria Serif"/>
              <a:ea typeface="Inria Serif"/>
              <a:cs typeface="Inria Serif"/>
              <a:sym typeface="Inria Serif"/>
            </a:endParaRPr>
          </a:p>
        </p:txBody>
      </p:sp>
      <p:sp>
        <p:nvSpPr>
          <p:cNvPr id="72" name="Google Shape;72;p15"/>
          <p:cNvSpPr/>
          <p:nvPr/>
        </p:nvSpPr>
        <p:spPr>
          <a:xfrm>
            <a:off x="7313280" y="2780013"/>
            <a:ext cx="1250100" cy="1250100"/>
          </a:xfrm>
          <a:prstGeom prst="roundRect">
            <a:avLst>
              <a:gd name="adj" fmla="val 32670"/>
            </a:avLst>
          </a:prstGeom>
          <a:solidFill>
            <a:srgbClr val="23299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2500" b="1">
                <a:solidFill>
                  <a:srgbClr val="ECEDFD"/>
                </a:solidFill>
                <a:latin typeface="Inria Serif"/>
                <a:ea typeface="Inria Serif"/>
                <a:cs typeface="Inria Serif"/>
                <a:sym typeface="Inria Serif"/>
              </a:rPr>
              <a:t>200+</a:t>
            </a:r>
            <a:endParaRPr sz="2500" b="1">
              <a:solidFill>
                <a:srgbClr val="ECEDFD"/>
              </a:solidFill>
              <a:latin typeface="Inria Serif"/>
              <a:ea typeface="Inria Serif"/>
              <a:cs typeface="Inria Serif"/>
              <a:sym typeface="Inria Serif"/>
            </a:endParaRPr>
          </a:p>
          <a:p>
            <a:pPr marL="0" lvl="0" indent="0" algn="ctr" rtl="0">
              <a:spcBef>
                <a:spcPts val="0"/>
              </a:spcBef>
              <a:spcAft>
                <a:spcPts val="0"/>
              </a:spcAft>
              <a:buNone/>
            </a:pPr>
            <a:r>
              <a:rPr lang="en" sz="800">
                <a:solidFill>
                  <a:srgbClr val="ECEDFD"/>
                </a:solidFill>
                <a:latin typeface="Inter Light"/>
                <a:ea typeface="Inter Light"/>
                <a:cs typeface="Inter Light"/>
                <a:sym typeface="Inter Light"/>
              </a:rPr>
              <a:t>COMPANIES</a:t>
            </a:r>
            <a:endParaRPr sz="2400" b="1">
              <a:solidFill>
                <a:srgbClr val="ECEDFD"/>
              </a:solidFill>
              <a:latin typeface="Inria Serif"/>
              <a:ea typeface="Inria Serif"/>
              <a:cs typeface="Inria Serif"/>
              <a:sym typeface="Inria Serif"/>
            </a:endParaRPr>
          </a:p>
        </p:txBody>
      </p:sp>
      <p:cxnSp>
        <p:nvCxnSpPr>
          <p:cNvPr id="73" name="Google Shape;73;p15"/>
          <p:cNvCxnSpPr/>
          <p:nvPr/>
        </p:nvCxnSpPr>
        <p:spPr>
          <a:xfrm>
            <a:off x="594975" y="2682775"/>
            <a:ext cx="6427200" cy="0"/>
          </a:xfrm>
          <a:prstGeom prst="straightConnector1">
            <a:avLst/>
          </a:prstGeom>
          <a:noFill/>
          <a:ln w="9525" cap="flat" cmpd="sng">
            <a:solidFill>
              <a:srgbClr val="173B3F"/>
            </a:solidFill>
            <a:prstDash val="solid"/>
            <a:round/>
            <a:headEnd type="none" w="med" len="med"/>
            <a:tailEnd type="none" w="med" len="med"/>
          </a:ln>
        </p:spPr>
      </p:cxnSp>
      <p:pic>
        <p:nvPicPr>
          <p:cNvPr id="74" name="Google Shape;74;p15"/>
          <p:cNvPicPr preferRelativeResize="0"/>
          <p:nvPr/>
        </p:nvPicPr>
        <p:blipFill>
          <a:blip r:embed="rId9">
            <a:alphaModFix/>
          </a:blip>
          <a:stretch>
            <a:fillRect/>
          </a:stretch>
        </p:blipFill>
        <p:spPr>
          <a:xfrm>
            <a:off x="225250" y="209725"/>
            <a:ext cx="358785" cy="393600"/>
          </a:xfrm>
          <a:prstGeom prst="rect">
            <a:avLst/>
          </a:prstGeom>
          <a:noFill/>
          <a:ln>
            <a:noFill/>
          </a:ln>
        </p:spPr>
      </p:pic>
      <p:sp>
        <p:nvSpPr>
          <p:cNvPr id="75" name="Google Shape;75;p15"/>
          <p:cNvSpPr txBox="1"/>
          <p:nvPr/>
        </p:nvSpPr>
        <p:spPr>
          <a:xfrm>
            <a:off x="130295" y="4648242"/>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dk1"/>
                </a:solidFill>
                <a:latin typeface="Inter ExtraLight"/>
                <a:ea typeface="Inter ExtraLight"/>
                <a:cs typeface="Inter ExtraLight"/>
                <a:sym typeface="Inter ExtraLight"/>
              </a:rPr>
              <a:t>Page </a:t>
            </a:r>
            <a:fld id="{00000000-1234-1234-1234-123412341234}" type="slidenum">
              <a:rPr lang="en" sz="700">
                <a:solidFill>
                  <a:schemeClr val="dk1"/>
                </a:solidFill>
                <a:latin typeface="Inter ExtraLight"/>
                <a:ea typeface="Inter ExtraLight"/>
                <a:cs typeface="Inter ExtraLight"/>
                <a:sym typeface="Inter ExtraLight"/>
              </a:rPr>
              <a:t>‹#›</a:t>
            </a:fld>
            <a:endParaRPr sz="700">
              <a:solidFill>
                <a:schemeClr val="dk1"/>
              </a:solidFill>
              <a:latin typeface="Inter ExtraLight"/>
              <a:ea typeface="Inter ExtraLight"/>
              <a:cs typeface="Inter ExtraLight"/>
              <a:sym typeface="Inter ExtraLight"/>
            </a:endParaRPr>
          </a:p>
        </p:txBody>
      </p:sp>
      <p:cxnSp>
        <p:nvCxnSpPr>
          <p:cNvPr id="76" name="Google Shape;76;p15"/>
          <p:cNvCxnSpPr/>
          <p:nvPr/>
        </p:nvCxnSpPr>
        <p:spPr>
          <a:xfrm rot="10800000" flipH="1">
            <a:off x="801550" y="405200"/>
            <a:ext cx="8117700" cy="4800"/>
          </a:xfrm>
          <a:prstGeom prst="straightConnector1">
            <a:avLst/>
          </a:prstGeom>
          <a:noFill/>
          <a:ln w="9525" cap="flat" cmpd="sng">
            <a:solidFill>
              <a:srgbClr val="56C870"/>
            </a:solidFill>
            <a:prstDash val="solid"/>
            <a:round/>
            <a:headEnd type="none" w="med" len="med"/>
            <a:tailEnd type="none" w="med" len="med"/>
          </a:ln>
        </p:spPr>
      </p:cxnSp>
      <p:sp>
        <p:nvSpPr>
          <p:cNvPr id="77" name="Google Shape;77;p15"/>
          <p:cNvSpPr txBox="1"/>
          <p:nvPr/>
        </p:nvSpPr>
        <p:spPr>
          <a:xfrm>
            <a:off x="3423600" y="86900"/>
            <a:ext cx="23205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rgbClr val="132128"/>
                </a:solidFill>
                <a:latin typeface="Inter"/>
                <a:ea typeface="Inter"/>
                <a:cs typeface="Inter"/>
                <a:sym typeface="Inter"/>
              </a:rPr>
              <a:t>Who We Are</a:t>
            </a:r>
            <a:endParaRPr sz="900">
              <a:solidFill>
                <a:srgbClr val="132128"/>
              </a:solidFill>
              <a:latin typeface="Inter"/>
              <a:ea typeface="Inter"/>
              <a:cs typeface="Inter"/>
              <a:sym typeface="Inter"/>
            </a:endParaRPr>
          </a:p>
        </p:txBody>
      </p:sp>
      <p:sp>
        <p:nvSpPr>
          <p:cNvPr id="78" name="Google Shape;78;p15"/>
          <p:cNvSpPr txBox="1"/>
          <p:nvPr/>
        </p:nvSpPr>
        <p:spPr>
          <a:xfrm>
            <a:off x="7522450" y="86900"/>
            <a:ext cx="13968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rgbClr val="132128"/>
                </a:solidFill>
                <a:latin typeface="Inter Light"/>
                <a:ea typeface="Inter Light"/>
                <a:cs typeface="Inter Light"/>
                <a:sym typeface="Inter Light"/>
              </a:rPr>
              <a:t>Talent Marketplace</a:t>
            </a:r>
            <a:endParaRPr sz="900">
              <a:solidFill>
                <a:srgbClr val="132128"/>
              </a:solidFill>
              <a:latin typeface="Inter Light"/>
              <a:ea typeface="Inter Light"/>
              <a:cs typeface="Inter Light"/>
              <a:sym typeface="Inter Ligh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Layout 3">
  <p:cSld name="CUSTOM_2">
    <p:spTree>
      <p:nvGrpSpPr>
        <p:cNvPr id="1" name="Shape 79"/>
        <p:cNvGrpSpPr/>
        <p:nvPr/>
      </p:nvGrpSpPr>
      <p:grpSpPr>
        <a:xfrm>
          <a:off x="0" y="0"/>
          <a:ext cx="0" cy="0"/>
          <a:chOff x="0" y="0"/>
          <a:chExt cx="0" cy="0"/>
        </a:xfrm>
      </p:grpSpPr>
      <p:sp>
        <p:nvSpPr>
          <p:cNvPr id="80" name="Google Shape;80;p16"/>
          <p:cNvSpPr txBox="1"/>
          <p:nvPr/>
        </p:nvSpPr>
        <p:spPr>
          <a:xfrm>
            <a:off x="3423600" y="86900"/>
            <a:ext cx="23205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rgbClr val="132128"/>
                </a:solidFill>
                <a:latin typeface="Inter"/>
                <a:ea typeface="Inter"/>
                <a:cs typeface="Inter"/>
                <a:sym typeface="Inter"/>
              </a:rPr>
              <a:t>Featured Clients and Partnerships</a:t>
            </a:r>
            <a:endParaRPr sz="900">
              <a:solidFill>
                <a:srgbClr val="132128"/>
              </a:solidFill>
              <a:latin typeface="Inter"/>
              <a:ea typeface="Inter"/>
              <a:cs typeface="Inter"/>
              <a:sym typeface="Inter"/>
            </a:endParaRPr>
          </a:p>
        </p:txBody>
      </p:sp>
      <p:sp>
        <p:nvSpPr>
          <p:cNvPr id="81" name="Google Shape;81;p16"/>
          <p:cNvSpPr txBox="1"/>
          <p:nvPr/>
        </p:nvSpPr>
        <p:spPr>
          <a:xfrm>
            <a:off x="7522450" y="86900"/>
            <a:ext cx="13968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rgbClr val="132128"/>
                </a:solidFill>
                <a:latin typeface="Inter Light"/>
                <a:ea typeface="Inter Light"/>
                <a:cs typeface="Inter Light"/>
                <a:sym typeface="Inter Light"/>
              </a:rPr>
              <a:t>Talent Marketplace</a:t>
            </a:r>
            <a:endParaRPr sz="900">
              <a:solidFill>
                <a:srgbClr val="132128"/>
              </a:solidFill>
              <a:latin typeface="Inter Light"/>
              <a:ea typeface="Inter Light"/>
              <a:cs typeface="Inter Light"/>
              <a:sym typeface="Inter Light"/>
            </a:endParaRPr>
          </a:p>
        </p:txBody>
      </p:sp>
      <p:sp>
        <p:nvSpPr>
          <p:cNvPr id="82" name="Google Shape;82;p16"/>
          <p:cNvSpPr/>
          <p:nvPr/>
        </p:nvSpPr>
        <p:spPr>
          <a:xfrm>
            <a:off x="631200" y="3805175"/>
            <a:ext cx="7881600" cy="528600"/>
          </a:xfrm>
          <a:prstGeom prst="roundRect">
            <a:avLst>
              <a:gd name="adj" fmla="val 50000"/>
            </a:avLst>
          </a:prstGeom>
          <a:noFill/>
          <a:ln w="9525" cap="flat" cmpd="sng">
            <a:solidFill>
              <a:srgbClr val="B0D6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txBox="1"/>
          <p:nvPr/>
        </p:nvSpPr>
        <p:spPr>
          <a:xfrm>
            <a:off x="777641" y="3900975"/>
            <a:ext cx="1339200" cy="31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173B3F"/>
                </a:solidFill>
                <a:latin typeface="Inter Medium"/>
                <a:ea typeface="Inter Medium"/>
                <a:cs typeface="Inter Medium"/>
                <a:sym typeface="Inter Medium"/>
              </a:rPr>
              <a:t>Learning Partners</a:t>
            </a:r>
            <a:endParaRPr sz="800">
              <a:solidFill>
                <a:srgbClr val="173B3F"/>
              </a:solidFill>
              <a:latin typeface="Inter Medium"/>
              <a:ea typeface="Inter Medium"/>
              <a:cs typeface="Inter Medium"/>
              <a:sym typeface="Inter Medium"/>
            </a:endParaRPr>
          </a:p>
        </p:txBody>
      </p:sp>
      <p:pic>
        <p:nvPicPr>
          <p:cNvPr id="84" name="Google Shape;84;p16"/>
          <p:cNvPicPr preferRelativeResize="0"/>
          <p:nvPr/>
        </p:nvPicPr>
        <p:blipFill rotWithShape="1">
          <a:blip r:embed="rId2">
            <a:alphaModFix/>
          </a:blip>
          <a:srcRect/>
          <a:stretch/>
        </p:blipFill>
        <p:spPr>
          <a:xfrm>
            <a:off x="2275930" y="1028524"/>
            <a:ext cx="713983" cy="548026"/>
          </a:xfrm>
          <a:prstGeom prst="rect">
            <a:avLst/>
          </a:prstGeom>
          <a:noFill/>
          <a:ln>
            <a:noFill/>
          </a:ln>
        </p:spPr>
      </p:pic>
      <p:pic>
        <p:nvPicPr>
          <p:cNvPr id="85" name="Google Shape;85;p16"/>
          <p:cNvPicPr preferRelativeResize="0"/>
          <p:nvPr/>
        </p:nvPicPr>
        <p:blipFill rotWithShape="1">
          <a:blip r:embed="rId3">
            <a:alphaModFix/>
          </a:blip>
          <a:srcRect/>
          <a:stretch/>
        </p:blipFill>
        <p:spPr>
          <a:xfrm>
            <a:off x="885820" y="1214161"/>
            <a:ext cx="713997" cy="216559"/>
          </a:xfrm>
          <a:prstGeom prst="rect">
            <a:avLst/>
          </a:prstGeom>
          <a:noFill/>
          <a:ln>
            <a:noFill/>
          </a:ln>
        </p:spPr>
      </p:pic>
      <p:pic>
        <p:nvPicPr>
          <p:cNvPr id="86" name="Google Shape;86;p16"/>
          <p:cNvPicPr preferRelativeResize="0"/>
          <p:nvPr/>
        </p:nvPicPr>
        <p:blipFill rotWithShape="1">
          <a:blip r:embed="rId4">
            <a:alphaModFix/>
          </a:blip>
          <a:srcRect/>
          <a:stretch/>
        </p:blipFill>
        <p:spPr>
          <a:xfrm>
            <a:off x="5359751" y="1110246"/>
            <a:ext cx="1426854" cy="384582"/>
          </a:xfrm>
          <a:prstGeom prst="rect">
            <a:avLst/>
          </a:prstGeom>
          <a:noFill/>
          <a:ln>
            <a:noFill/>
          </a:ln>
        </p:spPr>
      </p:pic>
      <p:pic>
        <p:nvPicPr>
          <p:cNvPr id="87" name="Google Shape;87;p16"/>
          <p:cNvPicPr preferRelativeResize="0"/>
          <p:nvPr/>
        </p:nvPicPr>
        <p:blipFill rotWithShape="1">
          <a:blip r:embed="rId5">
            <a:alphaModFix/>
          </a:blip>
          <a:srcRect/>
          <a:stretch/>
        </p:blipFill>
        <p:spPr>
          <a:xfrm>
            <a:off x="3666025" y="1132902"/>
            <a:ext cx="1017613" cy="339271"/>
          </a:xfrm>
          <a:prstGeom prst="rect">
            <a:avLst/>
          </a:prstGeom>
          <a:noFill/>
          <a:ln>
            <a:noFill/>
          </a:ln>
        </p:spPr>
      </p:pic>
      <p:pic>
        <p:nvPicPr>
          <p:cNvPr id="88" name="Google Shape;88;p16"/>
          <p:cNvPicPr preferRelativeResize="0"/>
          <p:nvPr/>
        </p:nvPicPr>
        <p:blipFill>
          <a:blip r:embed="rId6">
            <a:alphaModFix/>
          </a:blip>
          <a:stretch>
            <a:fillRect/>
          </a:stretch>
        </p:blipFill>
        <p:spPr>
          <a:xfrm>
            <a:off x="7462718" y="1183329"/>
            <a:ext cx="832145" cy="238411"/>
          </a:xfrm>
          <a:prstGeom prst="rect">
            <a:avLst/>
          </a:prstGeom>
          <a:noFill/>
          <a:ln>
            <a:noFill/>
          </a:ln>
        </p:spPr>
      </p:pic>
      <p:grpSp>
        <p:nvGrpSpPr>
          <p:cNvPr id="89" name="Google Shape;89;p16"/>
          <p:cNvGrpSpPr/>
          <p:nvPr/>
        </p:nvGrpSpPr>
        <p:grpSpPr>
          <a:xfrm>
            <a:off x="885807" y="1993758"/>
            <a:ext cx="7409074" cy="413846"/>
            <a:chOff x="885807" y="2030007"/>
            <a:chExt cx="7409074" cy="413846"/>
          </a:xfrm>
        </p:grpSpPr>
        <p:pic>
          <p:nvPicPr>
            <p:cNvPr id="90" name="Google Shape;90;p16"/>
            <p:cNvPicPr preferRelativeResize="0"/>
            <p:nvPr/>
          </p:nvPicPr>
          <p:blipFill rotWithShape="1">
            <a:blip r:embed="rId7">
              <a:alphaModFix/>
            </a:blip>
            <a:srcRect/>
            <a:stretch/>
          </p:blipFill>
          <p:spPr>
            <a:xfrm>
              <a:off x="7368356" y="2113177"/>
              <a:ext cx="926525" cy="247506"/>
            </a:xfrm>
            <a:prstGeom prst="rect">
              <a:avLst/>
            </a:prstGeom>
            <a:noFill/>
            <a:ln>
              <a:noFill/>
            </a:ln>
          </p:spPr>
        </p:pic>
        <p:pic>
          <p:nvPicPr>
            <p:cNvPr id="91" name="Google Shape;91;p16"/>
            <p:cNvPicPr preferRelativeResize="0"/>
            <p:nvPr/>
          </p:nvPicPr>
          <p:blipFill rotWithShape="1">
            <a:blip r:embed="rId8">
              <a:alphaModFix/>
            </a:blip>
            <a:srcRect/>
            <a:stretch/>
          </p:blipFill>
          <p:spPr>
            <a:xfrm>
              <a:off x="885807" y="2081616"/>
              <a:ext cx="926512" cy="310628"/>
            </a:xfrm>
            <a:prstGeom prst="rect">
              <a:avLst/>
            </a:prstGeom>
            <a:noFill/>
            <a:ln>
              <a:noFill/>
            </a:ln>
          </p:spPr>
        </p:pic>
        <p:pic>
          <p:nvPicPr>
            <p:cNvPr id="92" name="Google Shape;92;p16"/>
            <p:cNvPicPr preferRelativeResize="0"/>
            <p:nvPr/>
          </p:nvPicPr>
          <p:blipFill rotWithShape="1">
            <a:blip r:embed="rId9">
              <a:alphaModFix/>
            </a:blip>
            <a:srcRect/>
            <a:stretch/>
          </p:blipFill>
          <p:spPr>
            <a:xfrm>
              <a:off x="2366352" y="2030007"/>
              <a:ext cx="926521" cy="413846"/>
            </a:xfrm>
            <a:prstGeom prst="rect">
              <a:avLst/>
            </a:prstGeom>
            <a:noFill/>
            <a:ln>
              <a:noFill/>
            </a:ln>
          </p:spPr>
        </p:pic>
        <p:pic>
          <p:nvPicPr>
            <p:cNvPr id="93" name="Google Shape;93;p16"/>
            <p:cNvPicPr preferRelativeResize="0"/>
            <p:nvPr/>
          </p:nvPicPr>
          <p:blipFill rotWithShape="1">
            <a:blip r:embed="rId10">
              <a:alphaModFix/>
            </a:blip>
            <a:srcRect l="3548" t="35919" r="3798" b="36430"/>
            <a:stretch/>
          </p:blipFill>
          <p:spPr>
            <a:xfrm>
              <a:off x="3846907" y="2124682"/>
              <a:ext cx="1336140" cy="224496"/>
            </a:xfrm>
            <a:prstGeom prst="rect">
              <a:avLst/>
            </a:prstGeom>
            <a:noFill/>
            <a:ln>
              <a:noFill/>
            </a:ln>
          </p:spPr>
        </p:pic>
        <p:pic>
          <p:nvPicPr>
            <p:cNvPr id="94" name="Google Shape;94;p16"/>
            <p:cNvPicPr preferRelativeResize="0"/>
            <p:nvPr/>
          </p:nvPicPr>
          <p:blipFill rotWithShape="1">
            <a:blip r:embed="rId11">
              <a:alphaModFix/>
            </a:blip>
            <a:srcRect t="28942" b="29081"/>
            <a:stretch/>
          </p:blipFill>
          <p:spPr>
            <a:xfrm>
              <a:off x="5737080" y="2111330"/>
              <a:ext cx="1077244" cy="251200"/>
            </a:xfrm>
            <a:prstGeom prst="rect">
              <a:avLst/>
            </a:prstGeom>
            <a:noFill/>
            <a:ln>
              <a:noFill/>
            </a:ln>
          </p:spPr>
        </p:pic>
      </p:grpSp>
      <p:grpSp>
        <p:nvGrpSpPr>
          <p:cNvPr id="95" name="Google Shape;95;p16"/>
          <p:cNvGrpSpPr/>
          <p:nvPr/>
        </p:nvGrpSpPr>
        <p:grpSpPr>
          <a:xfrm>
            <a:off x="885817" y="2930876"/>
            <a:ext cx="7327761" cy="346700"/>
            <a:chOff x="885817" y="2910000"/>
            <a:chExt cx="7327761" cy="346700"/>
          </a:xfrm>
        </p:grpSpPr>
        <p:pic>
          <p:nvPicPr>
            <p:cNvPr id="96" name="Google Shape;96;p16"/>
            <p:cNvPicPr preferRelativeResize="0"/>
            <p:nvPr/>
          </p:nvPicPr>
          <p:blipFill rotWithShape="1">
            <a:blip r:embed="rId12">
              <a:alphaModFix/>
            </a:blip>
            <a:srcRect/>
            <a:stretch/>
          </p:blipFill>
          <p:spPr>
            <a:xfrm>
              <a:off x="885817" y="2927583"/>
              <a:ext cx="956325" cy="301993"/>
            </a:xfrm>
            <a:prstGeom prst="rect">
              <a:avLst/>
            </a:prstGeom>
            <a:noFill/>
            <a:ln>
              <a:noFill/>
            </a:ln>
          </p:spPr>
        </p:pic>
        <p:pic>
          <p:nvPicPr>
            <p:cNvPr id="97" name="Google Shape;97;p16"/>
            <p:cNvPicPr preferRelativeResize="0"/>
            <p:nvPr/>
          </p:nvPicPr>
          <p:blipFill>
            <a:blip r:embed="rId13">
              <a:alphaModFix/>
            </a:blip>
            <a:stretch>
              <a:fillRect/>
            </a:stretch>
          </p:blipFill>
          <p:spPr>
            <a:xfrm>
              <a:off x="7368361" y="2947497"/>
              <a:ext cx="845217" cy="262166"/>
            </a:xfrm>
            <a:prstGeom prst="rect">
              <a:avLst/>
            </a:prstGeom>
            <a:noFill/>
            <a:ln>
              <a:noFill/>
            </a:ln>
          </p:spPr>
        </p:pic>
        <p:pic>
          <p:nvPicPr>
            <p:cNvPr id="98" name="Google Shape;98;p16"/>
            <p:cNvPicPr preferRelativeResize="0"/>
            <p:nvPr/>
          </p:nvPicPr>
          <p:blipFill rotWithShape="1">
            <a:blip r:embed="rId14">
              <a:alphaModFix/>
            </a:blip>
            <a:srcRect t="24839" b="27153"/>
            <a:stretch/>
          </p:blipFill>
          <p:spPr>
            <a:xfrm>
              <a:off x="2394640" y="2910000"/>
              <a:ext cx="962875" cy="346700"/>
            </a:xfrm>
            <a:prstGeom prst="rect">
              <a:avLst/>
            </a:prstGeom>
            <a:noFill/>
            <a:ln>
              <a:noFill/>
            </a:ln>
          </p:spPr>
        </p:pic>
        <p:pic>
          <p:nvPicPr>
            <p:cNvPr id="99" name="Google Shape;99;p16"/>
            <p:cNvPicPr preferRelativeResize="0"/>
            <p:nvPr/>
          </p:nvPicPr>
          <p:blipFill>
            <a:blip r:embed="rId15">
              <a:alphaModFix/>
            </a:blip>
            <a:stretch>
              <a:fillRect/>
            </a:stretch>
          </p:blipFill>
          <p:spPr>
            <a:xfrm>
              <a:off x="3910014" y="2999196"/>
              <a:ext cx="1426850" cy="151604"/>
            </a:xfrm>
            <a:prstGeom prst="rect">
              <a:avLst/>
            </a:prstGeom>
            <a:noFill/>
            <a:ln>
              <a:noFill/>
            </a:ln>
          </p:spPr>
        </p:pic>
        <p:pic>
          <p:nvPicPr>
            <p:cNvPr id="100" name="Google Shape;100;p16"/>
            <p:cNvPicPr preferRelativeResize="0"/>
            <p:nvPr/>
          </p:nvPicPr>
          <p:blipFill rotWithShape="1">
            <a:blip r:embed="rId16">
              <a:alphaModFix/>
            </a:blip>
            <a:srcRect t="21610" b="21667"/>
            <a:stretch/>
          </p:blipFill>
          <p:spPr>
            <a:xfrm>
              <a:off x="5889362" y="2935542"/>
              <a:ext cx="926500" cy="295609"/>
            </a:xfrm>
            <a:prstGeom prst="rect">
              <a:avLst/>
            </a:prstGeom>
            <a:noFill/>
            <a:ln>
              <a:noFill/>
            </a:ln>
          </p:spPr>
        </p:pic>
      </p:grpSp>
      <p:grpSp>
        <p:nvGrpSpPr>
          <p:cNvPr id="101" name="Google Shape;101;p16"/>
          <p:cNvGrpSpPr/>
          <p:nvPr/>
        </p:nvGrpSpPr>
        <p:grpSpPr>
          <a:xfrm>
            <a:off x="2181275" y="3966012"/>
            <a:ext cx="6005675" cy="206925"/>
            <a:chOff x="2181275" y="3966012"/>
            <a:chExt cx="6005675" cy="206925"/>
          </a:xfrm>
        </p:grpSpPr>
        <p:pic>
          <p:nvPicPr>
            <p:cNvPr id="102" name="Google Shape;102;p16"/>
            <p:cNvPicPr preferRelativeResize="0"/>
            <p:nvPr/>
          </p:nvPicPr>
          <p:blipFill>
            <a:blip r:embed="rId17">
              <a:alphaModFix/>
            </a:blip>
            <a:stretch>
              <a:fillRect/>
            </a:stretch>
          </p:blipFill>
          <p:spPr>
            <a:xfrm>
              <a:off x="2181275" y="3978025"/>
              <a:ext cx="548700" cy="182900"/>
            </a:xfrm>
            <a:prstGeom prst="rect">
              <a:avLst/>
            </a:prstGeom>
            <a:noFill/>
            <a:ln>
              <a:noFill/>
            </a:ln>
          </p:spPr>
        </p:pic>
        <p:pic>
          <p:nvPicPr>
            <p:cNvPr id="103" name="Google Shape;103;p16"/>
            <p:cNvPicPr preferRelativeResize="0"/>
            <p:nvPr/>
          </p:nvPicPr>
          <p:blipFill>
            <a:blip r:embed="rId18">
              <a:alphaModFix/>
            </a:blip>
            <a:stretch>
              <a:fillRect/>
            </a:stretch>
          </p:blipFill>
          <p:spPr>
            <a:xfrm>
              <a:off x="3017908" y="4022288"/>
              <a:ext cx="885900" cy="94375"/>
            </a:xfrm>
            <a:prstGeom prst="rect">
              <a:avLst/>
            </a:prstGeom>
            <a:noFill/>
            <a:ln>
              <a:noFill/>
            </a:ln>
          </p:spPr>
        </p:pic>
        <p:pic>
          <p:nvPicPr>
            <p:cNvPr id="104" name="Google Shape;104;p16"/>
            <p:cNvPicPr preferRelativeResize="0"/>
            <p:nvPr/>
          </p:nvPicPr>
          <p:blipFill>
            <a:blip r:embed="rId19">
              <a:alphaModFix/>
            </a:blip>
            <a:stretch>
              <a:fillRect/>
            </a:stretch>
          </p:blipFill>
          <p:spPr>
            <a:xfrm>
              <a:off x="4191740" y="3983434"/>
              <a:ext cx="885900" cy="172081"/>
            </a:xfrm>
            <a:prstGeom prst="rect">
              <a:avLst/>
            </a:prstGeom>
            <a:noFill/>
            <a:ln>
              <a:noFill/>
            </a:ln>
          </p:spPr>
        </p:pic>
        <p:pic>
          <p:nvPicPr>
            <p:cNvPr id="105" name="Google Shape;105;p16"/>
            <p:cNvPicPr preferRelativeResize="0"/>
            <p:nvPr/>
          </p:nvPicPr>
          <p:blipFill>
            <a:blip r:embed="rId20">
              <a:alphaModFix/>
            </a:blip>
            <a:stretch>
              <a:fillRect/>
            </a:stretch>
          </p:blipFill>
          <p:spPr>
            <a:xfrm>
              <a:off x="5365572" y="3972166"/>
              <a:ext cx="926500" cy="194619"/>
            </a:xfrm>
            <a:prstGeom prst="rect">
              <a:avLst/>
            </a:prstGeom>
            <a:noFill/>
            <a:ln>
              <a:noFill/>
            </a:ln>
          </p:spPr>
        </p:pic>
        <p:pic>
          <p:nvPicPr>
            <p:cNvPr id="106" name="Google Shape;106;p16"/>
            <p:cNvPicPr preferRelativeResize="0"/>
            <p:nvPr/>
          </p:nvPicPr>
          <p:blipFill>
            <a:blip r:embed="rId21">
              <a:alphaModFix/>
            </a:blip>
            <a:stretch>
              <a:fillRect/>
            </a:stretch>
          </p:blipFill>
          <p:spPr>
            <a:xfrm>
              <a:off x="6580005" y="4008875"/>
              <a:ext cx="1112087" cy="121200"/>
            </a:xfrm>
            <a:prstGeom prst="rect">
              <a:avLst/>
            </a:prstGeom>
            <a:noFill/>
            <a:ln>
              <a:noFill/>
            </a:ln>
          </p:spPr>
        </p:pic>
        <p:pic>
          <p:nvPicPr>
            <p:cNvPr id="107" name="Google Shape;107;p16"/>
            <p:cNvPicPr preferRelativeResize="0"/>
            <p:nvPr/>
          </p:nvPicPr>
          <p:blipFill>
            <a:blip r:embed="rId22">
              <a:alphaModFix/>
            </a:blip>
            <a:stretch>
              <a:fillRect/>
            </a:stretch>
          </p:blipFill>
          <p:spPr>
            <a:xfrm>
              <a:off x="7980025" y="3966012"/>
              <a:ext cx="206925" cy="206925"/>
            </a:xfrm>
            <a:prstGeom prst="rect">
              <a:avLst/>
            </a:prstGeom>
            <a:noFill/>
            <a:ln>
              <a:noFill/>
            </a:ln>
          </p:spPr>
        </p:pic>
      </p:grpSp>
      <p:pic>
        <p:nvPicPr>
          <p:cNvPr id="108" name="Google Shape;108;p16"/>
          <p:cNvPicPr preferRelativeResize="0"/>
          <p:nvPr/>
        </p:nvPicPr>
        <p:blipFill>
          <a:blip r:embed="rId23">
            <a:alphaModFix/>
          </a:blip>
          <a:stretch>
            <a:fillRect/>
          </a:stretch>
        </p:blipFill>
        <p:spPr>
          <a:xfrm>
            <a:off x="225250" y="209725"/>
            <a:ext cx="358785" cy="393600"/>
          </a:xfrm>
          <a:prstGeom prst="rect">
            <a:avLst/>
          </a:prstGeom>
          <a:noFill/>
          <a:ln>
            <a:noFill/>
          </a:ln>
        </p:spPr>
      </p:pic>
      <p:sp>
        <p:nvSpPr>
          <p:cNvPr id="109" name="Google Shape;109;p16"/>
          <p:cNvSpPr txBox="1"/>
          <p:nvPr/>
        </p:nvSpPr>
        <p:spPr>
          <a:xfrm>
            <a:off x="130295" y="4648242"/>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dk1"/>
                </a:solidFill>
                <a:latin typeface="Inter ExtraLight"/>
                <a:ea typeface="Inter ExtraLight"/>
                <a:cs typeface="Inter ExtraLight"/>
                <a:sym typeface="Inter ExtraLight"/>
              </a:rPr>
              <a:t>Page </a:t>
            </a:r>
            <a:fld id="{00000000-1234-1234-1234-123412341234}" type="slidenum">
              <a:rPr lang="en" sz="700">
                <a:solidFill>
                  <a:schemeClr val="dk1"/>
                </a:solidFill>
                <a:latin typeface="Inter ExtraLight"/>
                <a:ea typeface="Inter ExtraLight"/>
                <a:cs typeface="Inter ExtraLight"/>
                <a:sym typeface="Inter ExtraLight"/>
              </a:rPr>
              <a:t>‹#›</a:t>
            </a:fld>
            <a:endParaRPr sz="700">
              <a:solidFill>
                <a:schemeClr val="dk1"/>
              </a:solidFill>
              <a:latin typeface="Inter ExtraLight"/>
              <a:ea typeface="Inter ExtraLight"/>
              <a:cs typeface="Inter ExtraLight"/>
              <a:sym typeface="Inter ExtraLight"/>
            </a:endParaRPr>
          </a:p>
        </p:txBody>
      </p:sp>
      <p:cxnSp>
        <p:nvCxnSpPr>
          <p:cNvPr id="110" name="Google Shape;110;p16"/>
          <p:cNvCxnSpPr/>
          <p:nvPr/>
        </p:nvCxnSpPr>
        <p:spPr>
          <a:xfrm rot="10800000" flipH="1">
            <a:off x="801550" y="405200"/>
            <a:ext cx="8117700" cy="4800"/>
          </a:xfrm>
          <a:prstGeom prst="straightConnector1">
            <a:avLst/>
          </a:prstGeom>
          <a:noFill/>
          <a:ln w="9525" cap="flat" cmpd="sng">
            <a:solidFill>
              <a:srgbClr val="56C870"/>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4">
  <p:cSld name="CUSTOM_3">
    <p:spTree>
      <p:nvGrpSpPr>
        <p:cNvPr id="1" name="Shape 111"/>
        <p:cNvGrpSpPr/>
        <p:nvPr/>
      </p:nvGrpSpPr>
      <p:grpSpPr>
        <a:xfrm>
          <a:off x="0" y="0"/>
          <a:ext cx="0" cy="0"/>
          <a:chOff x="0" y="0"/>
          <a:chExt cx="0" cy="0"/>
        </a:xfrm>
      </p:grpSpPr>
      <p:sp>
        <p:nvSpPr>
          <p:cNvPr id="112" name="Google Shape;112;p17"/>
          <p:cNvSpPr/>
          <p:nvPr/>
        </p:nvSpPr>
        <p:spPr>
          <a:xfrm>
            <a:off x="513175" y="2189200"/>
            <a:ext cx="2660100" cy="2226300"/>
          </a:xfrm>
          <a:prstGeom prst="rect">
            <a:avLst/>
          </a:prstGeom>
          <a:solidFill>
            <a:srgbClr val="611A42"/>
          </a:solidFill>
          <a:ln>
            <a:noFill/>
          </a:ln>
        </p:spPr>
        <p:txBody>
          <a:bodyPr spcFirstLastPara="1" wrap="square" lIns="274300" tIns="182875" rIns="274300" bIns="274300" anchor="t" anchorCtr="0">
            <a:noAutofit/>
          </a:bodyPr>
          <a:lstStyle/>
          <a:p>
            <a:pPr marL="0" lvl="0" indent="0" algn="l" rtl="0">
              <a:spcBef>
                <a:spcPts val="0"/>
              </a:spcBef>
              <a:spcAft>
                <a:spcPts val="0"/>
              </a:spcAft>
              <a:buNone/>
            </a:pPr>
            <a:r>
              <a:rPr lang="en" sz="1500">
                <a:solidFill>
                  <a:srgbClr val="FFFFFF"/>
                </a:solidFill>
                <a:latin typeface="Inria Serif"/>
                <a:ea typeface="Inria Serif"/>
                <a:cs typeface="Inria Serif"/>
                <a:sym typeface="Inria Serif"/>
              </a:rPr>
              <a:t> For </a:t>
            </a:r>
            <a:r>
              <a:rPr lang="en" sz="1500" b="1" i="1">
                <a:solidFill>
                  <a:srgbClr val="FFFFFF"/>
                </a:solidFill>
                <a:latin typeface="Inria Serif"/>
                <a:ea typeface="Inria Serif"/>
                <a:cs typeface="Inria Serif"/>
                <a:sym typeface="Inria Serif"/>
              </a:rPr>
              <a:t>Talent</a:t>
            </a:r>
            <a:endParaRPr sz="1100">
              <a:solidFill>
                <a:srgbClr val="FFFFFF"/>
              </a:solidFill>
              <a:latin typeface="Inter SemiBold"/>
              <a:ea typeface="Inter SemiBold"/>
              <a:cs typeface="Inter SemiBold"/>
              <a:sym typeface="Inter SemiBold"/>
            </a:endParaRPr>
          </a:p>
          <a:p>
            <a:pPr marL="285750" lvl="0" indent="-158750" algn="l" rtl="0">
              <a:lnSpc>
                <a:spcPct val="115000"/>
              </a:lnSpc>
              <a:spcBef>
                <a:spcPts val="1000"/>
              </a:spcBef>
              <a:spcAft>
                <a:spcPts val="0"/>
              </a:spcAft>
              <a:buClr>
                <a:srgbClr val="FFFFFF"/>
              </a:buClr>
              <a:buSzPts val="700"/>
              <a:buChar char="⬥"/>
            </a:pPr>
            <a:r>
              <a:rPr lang="en" sz="900">
                <a:solidFill>
                  <a:srgbClr val="FFFFFF"/>
                </a:solidFill>
                <a:latin typeface="Inter Light"/>
                <a:ea typeface="Inter Light"/>
                <a:cs typeface="Inter Light"/>
                <a:sym typeface="Inter Light"/>
              </a:rPr>
              <a:t>Long term opportunities with top global companies</a:t>
            </a:r>
            <a:endParaRPr sz="900">
              <a:solidFill>
                <a:srgbClr val="FFFFFF"/>
              </a:solidFill>
              <a:latin typeface="Inter Light"/>
              <a:ea typeface="Inter Light"/>
              <a:cs typeface="Inter Light"/>
              <a:sym typeface="Inter Light"/>
            </a:endParaRPr>
          </a:p>
          <a:p>
            <a:pPr marL="285750" lvl="0" indent="-158750" algn="l" rtl="0">
              <a:lnSpc>
                <a:spcPct val="115000"/>
              </a:lnSpc>
              <a:spcBef>
                <a:spcPts val="500"/>
              </a:spcBef>
              <a:spcAft>
                <a:spcPts val="0"/>
              </a:spcAft>
              <a:buClr>
                <a:srgbClr val="FFFFFF"/>
              </a:buClr>
              <a:buSzPts val="700"/>
              <a:buChar char="⬥"/>
            </a:pPr>
            <a:r>
              <a:rPr lang="en" sz="900">
                <a:solidFill>
                  <a:srgbClr val="FFFFFF"/>
                </a:solidFill>
                <a:latin typeface="Inter Light"/>
                <a:ea typeface="Inter Light"/>
                <a:cs typeface="Inter Light"/>
                <a:sym typeface="Inter Light"/>
              </a:rPr>
              <a:t>Access to a global talent community</a:t>
            </a:r>
            <a:endParaRPr sz="900">
              <a:solidFill>
                <a:srgbClr val="FFFFFF"/>
              </a:solidFill>
              <a:latin typeface="Inter Light"/>
              <a:ea typeface="Inter Light"/>
              <a:cs typeface="Inter Light"/>
              <a:sym typeface="Inter Light"/>
            </a:endParaRPr>
          </a:p>
          <a:p>
            <a:pPr marL="285750" lvl="0" indent="-158750" algn="l" rtl="0">
              <a:lnSpc>
                <a:spcPct val="115000"/>
              </a:lnSpc>
              <a:spcBef>
                <a:spcPts val="500"/>
              </a:spcBef>
              <a:spcAft>
                <a:spcPts val="0"/>
              </a:spcAft>
              <a:buClr>
                <a:srgbClr val="FFFFFF"/>
              </a:buClr>
              <a:buSzPts val="700"/>
              <a:buChar char="⬥"/>
            </a:pPr>
            <a:r>
              <a:rPr lang="en" sz="900">
                <a:solidFill>
                  <a:srgbClr val="FFFFFF"/>
                </a:solidFill>
                <a:latin typeface="Inter Light"/>
                <a:ea typeface="Inter Light"/>
                <a:cs typeface="Inter Light"/>
                <a:sym typeface="Inter Light"/>
              </a:rPr>
              <a:t>Compensation and career coaching</a:t>
            </a:r>
            <a:endParaRPr sz="900">
              <a:solidFill>
                <a:srgbClr val="FFFFFF"/>
              </a:solidFill>
              <a:latin typeface="Inter Light"/>
              <a:ea typeface="Inter Light"/>
              <a:cs typeface="Inter Light"/>
              <a:sym typeface="Inter Light"/>
            </a:endParaRPr>
          </a:p>
          <a:p>
            <a:pPr marL="285750" lvl="0" indent="-158750" algn="l" rtl="0">
              <a:lnSpc>
                <a:spcPct val="115000"/>
              </a:lnSpc>
              <a:spcBef>
                <a:spcPts val="500"/>
              </a:spcBef>
              <a:spcAft>
                <a:spcPts val="500"/>
              </a:spcAft>
              <a:buClr>
                <a:srgbClr val="FFFFFF"/>
              </a:buClr>
              <a:buSzPts val="700"/>
              <a:buChar char="⬥"/>
            </a:pPr>
            <a:r>
              <a:rPr lang="en" sz="900">
                <a:solidFill>
                  <a:srgbClr val="FFFFFF"/>
                </a:solidFill>
                <a:latin typeface="Inter Light"/>
                <a:ea typeface="Inter Light"/>
                <a:cs typeface="Inter Light"/>
                <a:sym typeface="Inter Light"/>
              </a:rPr>
              <a:t>Financial and professional flexibility</a:t>
            </a:r>
            <a:endParaRPr sz="1700">
              <a:solidFill>
                <a:srgbClr val="FFFFFF"/>
              </a:solidFill>
              <a:latin typeface="Inria Serif"/>
              <a:ea typeface="Inria Serif"/>
              <a:cs typeface="Inria Serif"/>
              <a:sym typeface="Inria Serif"/>
            </a:endParaRPr>
          </a:p>
        </p:txBody>
      </p:sp>
      <p:sp>
        <p:nvSpPr>
          <p:cNvPr id="113" name="Google Shape;113;p17"/>
          <p:cNvSpPr/>
          <p:nvPr/>
        </p:nvSpPr>
        <p:spPr>
          <a:xfrm>
            <a:off x="3299619" y="2189200"/>
            <a:ext cx="2660100" cy="2226300"/>
          </a:xfrm>
          <a:prstGeom prst="rect">
            <a:avLst/>
          </a:prstGeom>
          <a:solidFill>
            <a:srgbClr val="AF542C"/>
          </a:solidFill>
          <a:ln>
            <a:noFill/>
          </a:ln>
        </p:spPr>
        <p:txBody>
          <a:bodyPr spcFirstLastPara="1" wrap="square" lIns="274300" tIns="182875" rIns="274300" bIns="274300" anchor="t" anchorCtr="0">
            <a:noAutofit/>
          </a:bodyPr>
          <a:lstStyle/>
          <a:p>
            <a:pPr marL="0" lvl="0" indent="0" algn="l" rtl="0">
              <a:spcBef>
                <a:spcPts val="0"/>
              </a:spcBef>
              <a:spcAft>
                <a:spcPts val="0"/>
              </a:spcAft>
              <a:buNone/>
            </a:pPr>
            <a:r>
              <a:rPr lang="en" sz="1500">
                <a:solidFill>
                  <a:srgbClr val="FFFFFF"/>
                </a:solidFill>
                <a:latin typeface="Inria Serif"/>
                <a:ea typeface="Inria Serif"/>
                <a:cs typeface="Inria Serif"/>
                <a:sym typeface="Inria Serif"/>
              </a:rPr>
              <a:t> For </a:t>
            </a:r>
            <a:r>
              <a:rPr lang="en" sz="1500" b="1" i="1">
                <a:solidFill>
                  <a:srgbClr val="FFFFFF"/>
                </a:solidFill>
                <a:latin typeface="Inria Serif"/>
                <a:ea typeface="Inria Serif"/>
                <a:cs typeface="Inria Serif"/>
                <a:sym typeface="Inria Serif"/>
              </a:rPr>
              <a:t>Clients</a:t>
            </a:r>
            <a:endParaRPr sz="1100">
              <a:solidFill>
                <a:srgbClr val="FFFFFF"/>
              </a:solidFill>
              <a:latin typeface="Inter SemiBold"/>
              <a:ea typeface="Inter SemiBold"/>
              <a:cs typeface="Inter SemiBold"/>
              <a:sym typeface="Inter SemiBold"/>
            </a:endParaRPr>
          </a:p>
          <a:p>
            <a:pPr marL="285750" lvl="0" indent="-158750" algn="l" rtl="0">
              <a:lnSpc>
                <a:spcPct val="115000"/>
              </a:lnSpc>
              <a:spcBef>
                <a:spcPts val="1000"/>
              </a:spcBef>
              <a:spcAft>
                <a:spcPts val="0"/>
              </a:spcAft>
              <a:buClr>
                <a:srgbClr val="FFFFFF"/>
              </a:buClr>
              <a:buSzPts val="700"/>
              <a:buChar char="⬥"/>
            </a:pPr>
            <a:r>
              <a:rPr lang="en" sz="900">
                <a:solidFill>
                  <a:srgbClr val="FFFFFF"/>
                </a:solidFill>
                <a:latin typeface="Inter Light"/>
                <a:ea typeface="Inter Light"/>
                <a:cs typeface="Inter Light"/>
                <a:sym typeface="Inter Light"/>
              </a:rPr>
              <a:t>Quality talent, you don’t need multiple rounds of interviews</a:t>
            </a:r>
            <a:endParaRPr sz="900">
              <a:solidFill>
                <a:srgbClr val="FFFFFF"/>
              </a:solidFill>
              <a:latin typeface="Inter Light"/>
              <a:ea typeface="Inter Light"/>
              <a:cs typeface="Inter Light"/>
              <a:sym typeface="Inter Light"/>
            </a:endParaRPr>
          </a:p>
          <a:p>
            <a:pPr marL="285750" lvl="0" indent="-158750" algn="l" rtl="0">
              <a:lnSpc>
                <a:spcPct val="115000"/>
              </a:lnSpc>
              <a:spcBef>
                <a:spcPts val="500"/>
              </a:spcBef>
              <a:spcAft>
                <a:spcPts val="0"/>
              </a:spcAft>
              <a:buClr>
                <a:srgbClr val="FFFFFF"/>
              </a:buClr>
              <a:buSzPts val="700"/>
              <a:buChar char="⬥"/>
            </a:pPr>
            <a:r>
              <a:rPr lang="en" sz="900">
                <a:solidFill>
                  <a:srgbClr val="FFFFFF"/>
                </a:solidFill>
                <a:latin typeface="Inter Light"/>
                <a:ea typeface="Inter Light"/>
                <a:cs typeface="Inter Light"/>
                <a:sym typeface="Inter Light"/>
              </a:rPr>
              <a:t>Speed and efficiency in onboarding</a:t>
            </a:r>
            <a:endParaRPr sz="900">
              <a:solidFill>
                <a:srgbClr val="FFFFFF"/>
              </a:solidFill>
              <a:latin typeface="Inter Light"/>
              <a:ea typeface="Inter Light"/>
              <a:cs typeface="Inter Light"/>
              <a:sym typeface="Inter Light"/>
            </a:endParaRPr>
          </a:p>
          <a:p>
            <a:pPr marL="285750" lvl="0" indent="-158750" algn="l" rtl="0">
              <a:lnSpc>
                <a:spcPct val="115000"/>
              </a:lnSpc>
              <a:spcBef>
                <a:spcPts val="500"/>
              </a:spcBef>
              <a:spcAft>
                <a:spcPts val="500"/>
              </a:spcAft>
              <a:buClr>
                <a:srgbClr val="FFFFFF"/>
              </a:buClr>
              <a:buSzPts val="700"/>
              <a:buChar char="⬥"/>
            </a:pPr>
            <a:r>
              <a:rPr lang="en" sz="900">
                <a:solidFill>
                  <a:srgbClr val="FFFFFF"/>
                </a:solidFill>
                <a:latin typeface="Inter Light"/>
                <a:ea typeface="Inter Light"/>
                <a:cs typeface="Inter Light"/>
                <a:sym typeface="Inter Light"/>
              </a:rPr>
              <a:t>Manageable costs, talent available in your timezone</a:t>
            </a:r>
            <a:endParaRPr sz="1700">
              <a:solidFill>
                <a:srgbClr val="FFFFFF"/>
              </a:solidFill>
              <a:latin typeface="Inria Serif"/>
              <a:ea typeface="Inria Serif"/>
              <a:cs typeface="Inria Serif"/>
              <a:sym typeface="Inria Serif"/>
            </a:endParaRPr>
          </a:p>
        </p:txBody>
      </p:sp>
      <p:sp>
        <p:nvSpPr>
          <p:cNvPr id="114" name="Google Shape;114;p17"/>
          <p:cNvSpPr/>
          <p:nvPr/>
        </p:nvSpPr>
        <p:spPr>
          <a:xfrm>
            <a:off x="6086050" y="2189200"/>
            <a:ext cx="2545200" cy="2226300"/>
          </a:xfrm>
          <a:prstGeom prst="rect">
            <a:avLst/>
          </a:prstGeom>
          <a:solidFill>
            <a:srgbClr val="173B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txBox="1"/>
          <p:nvPr/>
        </p:nvSpPr>
        <p:spPr>
          <a:xfrm>
            <a:off x="513150" y="874875"/>
            <a:ext cx="8117700" cy="900300"/>
          </a:xfrm>
          <a:prstGeom prst="rect">
            <a:avLst/>
          </a:prstGeom>
          <a:noFill/>
          <a:ln>
            <a:noFill/>
          </a:ln>
        </p:spPr>
        <p:txBody>
          <a:bodyPr spcFirstLastPara="1" wrap="square" lIns="68575" tIns="34275" rIns="68575" bIns="34275" anchor="t" anchorCtr="0">
            <a:spAutoFit/>
          </a:bodyPr>
          <a:lstStyle/>
          <a:p>
            <a:pPr marL="0" lvl="0" indent="0" algn="ctr" rtl="0">
              <a:lnSpc>
                <a:spcPct val="100000"/>
              </a:lnSpc>
              <a:spcBef>
                <a:spcPts val="0"/>
              </a:spcBef>
              <a:spcAft>
                <a:spcPts val="0"/>
              </a:spcAft>
              <a:buNone/>
            </a:pPr>
            <a:r>
              <a:rPr lang="en" sz="1800">
                <a:solidFill>
                  <a:srgbClr val="173B3F"/>
                </a:solidFill>
                <a:latin typeface="Inter"/>
                <a:ea typeface="Inter"/>
                <a:cs typeface="Inter"/>
                <a:sym typeface="Inter"/>
              </a:rPr>
              <a:t>Brilliance is evenly distributed, opportunities are not.</a:t>
            </a:r>
            <a:br>
              <a:rPr lang="en" sz="1800">
                <a:solidFill>
                  <a:srgbClr val="173B3F"/>
                </a:solidFill>
                <a:latin typeface="Inter"/>
                <a:ea typeface="Inter"/>
                <a:cs typeface="Inter"/>
                <a:sym typeface="Inter"/>
              </a:rPr>
            </a:br>
            <a:r>
              <a:rPr lang="en" sz="1800">
                <a:solidFill>
                  <a:srgbClr val="173B3F"/>
                </a:solidFill>
                <a:latin typeface="Inter"/>
                <a:ea typeface="Inter"/>
                <a:cs typeface="Inter"/>
                <a:sym typeface="Inter"/>
              </a:rPr>
              <a:t>Our mission is to </a:t>
            </a:r>
            <a:r>
              <a:rPr lang="en" sz="1800" b="1" i="1">
                <a:solidFill>
                  <a:srgbClr val="56C870"/>
                </a:solidFill>
                <a:latin typeface="Inria Serif"/>
                <a:ea typeface="Inria Serif"/>
                <a:cs typeface="Inria Serif"/>
                <a:sym typeface="Inria Serif"/>
              </a:rPr>
              <a:t>connect brilliance with opportunities </a:t>
            </a:r>
            <a:br>
              <a:rPr lang="en" sz="1800" b="1" i="1">
                <a:solidFill>
                  <a:srgbClr val="56C870"/>
                </a:solidFill>
                <a:latin typeface="Inria Serif"/>
                <a:ea typeface="Inria Serif"/>
                <a:cs typeface="Inria Serif"/>
                <a:sym typeface="Inria Serif"/>
              </a:rPr>
            </a:br>
            <a:r>
              <a:rPr lang="en" sz="1800">
                <a:solidFill>
                  <a:srgbClr val="173B3F"/>
                </a:solidFill>
                <a:latin typeface="Inter"/>
                <a:ea typeface="Inter"/>
                <a:cs typeface="Inter"/>
                <a:sym typeface="Inter"/>
              </a:rPr>
              <a:t>irrespective of race, gender, and geography.</a:t>
            </a:r>
            <a:endParaRPr sz="1800">
              <a:solidFill>
                <a:srgbClr val="173B3F"/>
              </a:solidFill>
              <a:latin typeface="Inter"/>
              <a:ea typeface="Inter"/>
              <a:cs typeface="Inter"/>
              <a:sym typeface="Inter"/>
            </a:endParaRPr>
          </a:p>
        </p:txBody>
      </p:sp>
      <p:sp>
        <p:nvSpPr>
          <p:cNvPr id="116" name="Google Shape;116;p17"/>
          <p:cNvSpPr txBox="1"/>
          <p:nvPr/>
        </p:nvSpPr>
        <p:spPr>
          <a:xfrm>
            <a:off x="3423600" y="86900"/>
            <a:ext cx="23205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rgbClr val="132128"/>
                </a:solidFill>
                <a:latin typeface="Inter"/>
                <a:ea typeface="Inter"/>
                <a:cs typeface="Inter"/>
                <a:sym typeface="Inter"/>
              </a:rPr>
              <a:t>Why Andela</a:t>
            </a:r>
            <a:endParaRPr sz="900">
              <a:solidFill>
                <a:srgbClr val="132128"/>
              </a:solidFill>
              <a:latin typeface="Inter"/>
              <a:ea typeface="Inter"/>
              <a:cs typeface="Inter"/>
              <a:sym typeface="Inter"/>
            </a:endParaRPr>
          </a:p>
        </p:txBody>
      </p:sp>
      <p:sp>
        <p:nvSpPr>
          <p:cNvPr id="117" name="Google Shape;117;p17"/>
          <p:cNvSpPr txBox="1"/>
          <p:nvPr/>
        </p:nvSpPr>
        <p:spPr>
          <a:xfrm>
            <a:off x="7522450" y="86900"/>
            <a:ext cx="13968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rgbClr val="132128"/>
                </a:solidFill>
                <a:latin typeface="Inter Light"/>
                <a:ea typeface="Inter Light"/>
                <a:cs typeface="Inter Light"/>
                <a:sym typeface="Inter Light"/>
              </a:rPr>
              <a:t>Talent Marketplace</a:t>
            </a:r>
            <a:endParaRPr sz="900">
              <a:solidFill>
                <a:srgbClr val="132128"/>
              </a:solidFill>
              <a:latin typeface="Inter Light"/>
              <a:ea typeface="Inter Light"/>
              <a:cs typeface="Inter Light"/>
              <a:sym typeface="Inter Light"/>
            </a:endParaRPr>
          </a:p>
        </p:txBody>
      </p:sp>
      <p:pic>
        <p:nvPicPr>
          <p:cNvPr id="118" name="Google Shape;118;p17"/>
          <p:cNvPicPr preferRelativeResize="0"/>
          <p:nvPr/>
        </p:nvPicPr>
        <p:blipFill>
          <a:blip r:embed="rId2">
            <a:alphaModFix/>
          </a:blip>
          <a:stretch>
            <a:fillRect/>
          </a:stretch>
        </p:blipFill>
        <p:spPr>
          <a:xfrm>
            <a:off x="6245438" y="1950925"/>
            <a:ext cx="2226424" cy="2433172"/>
          </a:xfrm>
          <a:prstGeom prst="rect">
            <a:avLst/>
          </a:prstGeom>
          <a:noFill/>
          <a:ln>
            <a:noFill/>
          </a:ln>
        </p:spPr>
      </p:pic>
      <p:pic>
        <p:nvPicPr>
          <p:cNvPr id="119" name="Google Shape;119;p17"/>
          <p:cNvPicPr preferRelativeResize="0"/>
          <p:nvPr/>
        </p:nvPicPr>
        <p:blipFill>
          <a:blip r:embed="rId3">
            <a:alphaModFix/>
          </a:blip>
          <a:stretch>
            <a:fillRect/>
          </a:stretch>
        </p:blipFill>
        <p:spPr>
          <a:xfrm>
            <a:off x="225250" y="209725"/>
            <a:ext cx="358785" cy="393600"/>
          </a:xfrm>
          <a:prstGeom prst="rect">
            <a:avLst/>
          </a:prstGeom>
          <a:noFill/>
          <a:ln>
            <a:noFill/>
          </a:ln>
        </p:spPr>
      </p:pic>
      <p:sp>
        <p:nvSpPr>
          <p:cNvPr id="120" name="Google Shape;120;p17"/>
          <p:cNvSpPr txBox="1"/>
          <p:nvPr/>
        </p:nvSpPr>
        <p:spPr>
          <a:xfrm>
            <a:off x="130295" y="4648242"/>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dk1"/>
                </a:solidFill>
                <a:latin typeface="Inter ExtraLight"/>
                <a:ea typeface="Inter ExtraLight"/>
                <a:cs typeface="Inter ExtraLight"/>
                <a:sym typeface="Inter ExtraLight"/>
              </a:rPr>
              <a:t>Page </a:t>
            </a:r>
            <a:fld id="{00000000-1234-1234-1234-123412341234}" type="slidenum">
              <a:rPr lang="en" sz="700">
                <a:solidFill>
                  <a:schemeClr val="dk1"/>
                </a:solidFill>
                <a:latin typeface="Inter ExtraLight"/>
                <a:ea typeface="Inter ExtraLight"/>
                <a:cs typeface="Inter ExtraLight"/>
                <a:sym typeface="Inter ExtraLight"/>
              </a:rPr>
              <a:t>‹#›</a:t>
            </a:fld>
            <a:endParaRPr sz="700">
              <a:solidFill>
                <a:schemeClr val="dk1"/>
              </a:solidFill>
              <a:latin typeface="Inter ExtraLight"/>
              <a:ea typeface="Inter ExtraLight"/>
              <a:cs typeface="Inter ExtraLight"/>
              <a:sym typeface="Inter ExtraLight"/>
            </a:endParaRPr>
          </a:p>
        </p:txBody>
      </p:sp>
      <p:cxnSp>
        <p:nvCxnSpPr>
          <p:cNvPr id="121" name="Google Shape;121;p17"/>
          <p:cNvCxnSpPr/>
          <p:nvPr/>
        </p:nvCxnSpPr>
        <p:spPr>
          <a:xfrm rot="10800000" flipH="1">
            <a:off x="801550" y="405200"/>
            <a:ext cx="8117700" cy="4800"/>
          </a:xfrm>
          <a:prstGeom prst="straightConnector1">
            <a:avLst/>
          </a:prstGeom>
          <a:noFill/>
          <a:ln w="9525" cap="flat" cmpd="sng">
            <a:solidFill>
              <a:srgbClr val="56C870"/>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ustom Layout 5">
  <p:cSld name="CUSTOM_4">
    <p:bg>
      <p:bgPr>
        <a:solidFill>
          <a:schemeClr val="dk2"/>
        </a:solidFill>
        <a:effectLst/>
      </p:bgPr>
    </p:bg>
    <p:spTree>
      <p:nvGrpSpPr>
        <p:cNvPr id="1" name="Shape 122"/>
        <p:cNvGrpSpPr/>
        <p:nvPr/>
      </p:nvGrpSpPr>
      <p:grpSpPr>
        <a:xfrm>
          <a:off x="0" y="0"/>
          <a:ext cx="0" cy="0"/>
          <a:chOff x="0" y="0"/>
          <a:chExt cx="0" cy="0"/>
        </a:xfrm>
      </p:grpSpPr>
      <p:pic>
        <p:nvPicPr>
          <p:cNvPr id="123" name="Google Shape;123;p18"/>
          <p:cNvPicPr preferRelativeResize="0"/>
          <p:nvPr/>
        </p:nvPicPr>
        <p:blipFill rotWithShape="1">
          <a:blip r:embed="rId2">
            <a:alphaModFix/>
          </a:blip>
          <a:srcRect l="50561"/>
          <a:stretch/>
        </p:blipFill>
        <p:spPr>
          <a:xfrm>
            <a:off x="0" y="0"/>
            <a:ext cx="4288072" cy="5143500"/>
          </a:xfrm>
          <a:prstGeom prst="rect">
            <a:avLst/>
          </a:prstGeom>
          <a:noFill/>
          <a:ln>
            <a:noFill/>
          </a:ln>
        </p:spPr>
      </p:pic>
      <p:sp>
        <p:nvSpPr>
          <p:cNvPr id="124" name="Google Shape;124;p18"/>
          <p:cNvSpPr/>
          <p:nvPr/>
        </p:nvSpPr>
        <p:spPr>
          <a:xfrm rot="-5400000">
            <a:off x="6707379" y="3329400"/>
            <a:ext cx="3023400" cy="1515900"/>
          </a:xfrm>
          <a:prstGeom prst="roundRect">
            <a:avLst>
              <a:gd name="adj" fmla="val 50000"/>
            </a:avLst>
          </a:prstGeom>
          <a:noFill/>
          <a:ln w="28575" cap="flat" cmpd="sng">
            <a:solidFill>
              <a:srgbClr val="1321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611A42"/>
              </a:solidFill>
              <a:latin typeface="Inter"/>
              <a:ea typeface="Inter"/>
              <a:cs typeface="Inter"/>
              <a:sym typeface="Inter"/>
            </a:endParaRPr>
          </a:p>
        </p:txBody>
      </p:sp>
      <p:sp>
        <p:nvSpPr>
          <p:cNvPr id="125" name="Google Shape;125;p18"/>
          <p:cNvSpPr/>
          <p:nvPr/>
        </p:nvSpPr>
        <p:spPr>
          <a:xfrm rot="-5400000">
            <a:off x="4149500" y="931250"/>
            <a:ext cx="1884900" cy="1229400"/>
          </a:xfrm>
          <a:prstGeom prst="roundRect">
            <a:avLst>
              <a:gd name="adj" fmla="val 50000"/>
            </a:avLst>
          </a:prstGeom>
          <a:noFill/>
          <a:ln w="28575" cap="flat" cmpd="sng">
            <a:solidFill>
              <a:srgbClr val="1321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611A42"/>
              </a:solidFill>
              <a:latin typeface="Inter"/>
              <a:ea typeface="Inter"/>
              <a:cs typeface="Inter"/>
              <a:sym typeface="Inter"/>
            </a:endParaRPr>
          </a:p>
        </p:txBody>
      </p:sp>
      <p:sp>
        <p:nvSpPr>
          <p:cNvPr id="126" name="Google Shape;126;p18"/>
          <p:cNvSpPr txBox="1"/>
          <p:nvPr/>
        </p:nvSpPr>
        <p:spPr>
          <a:xfrm>
            <a:off x="403511" y="2076259"/>
            <a:ext cx="2852400" cy="1239000"/>
          </a:xfrm>
          <a:prstGeom prst="rect">
            <a:avLst/>
          </a:prstGeom>
          <a:noFill/>
          <a:ln>
            <a:noFill/>
          </a:ln>
        </p:spPr>
        <p:txBody>
          <a:bodyPr spcFirstLastPara="1" wrap="square" lIns="68575" tIns="34275" rIns="68575" bIns="34275" anchor="t" anchorCtr="0">
            <a:spAutoFit/>
          </a:bodyPr>
          <a:lstStyle/>
          <a:p>
            <a:pPr marL="0" lvl="0" indent="0" algn="l" rtl="0">
              <a:lnSpc>
                <a:spcPct val="100000"/>
              </a:lnSpc>
              <a:spcBef>
                <a:spcPts val="0"/>
              </a:spcBef>
              <a:spcAft>
                <a:spcPts val="0"/>
              </a:spcAft>
              <a:buNone/>
            </a:pPr>
            <a:r>
              <a:rPr lang="en" sz="2400">
                <a:solidFill>
                  <a:srgbClr val="FFFFFF"/>
                </a:solidFill>
                <a:latin typeface="Inter"/>
                <a:ea typeface="Inter"/>
                <a:cs typeface="Inter"/>
                <a:sym typeface="Inter"/>
              </a:rPr>
              <a:t>Scale</a:t>
            </a:r>
            <a:r>
              <a:rPr lang="en" sz="2600" b="1">
                <a:solidFill>
                  <a:srgbClr val="132128"/>
                </a:solidFill>
                <a:latin typeface="Inria Serif"/>
                <a:ea typeface="Inria Serif"/>
                <a:cs typeface="Inria Serif"/>
                <a:sym typeface="Inria Serif"/>
              </a:rPr>
              <a:t> </a:t>
            </a:r>
            <a:r>
              <a:rPr lang="en" sz="2600" b="1" i="1">
                <a:solidFill>
                  <a:srgbClr val="56C870"/>
                </a:solidFill>
                <a:latin typeface="Inria Serif"/>
                <a:ea typeface="Inria Serif"/>
                <a:cs typeface="Inria Serif"/>
                <a:sym typeface="Inria Serif"/>
              </a:rPr>
              <a:t>technical teams</a:t>
            </a:r>
            <a:r>
              <a:rPr lang="en" sz="2600" b="1">
                <a:solidFill>
                  <a:srgbClr val="132128"/>
                </a:solidFill>
                <a:latin typeface="Inria Serif"/>
                <a:ea typeface="Inria Serif"/>
                <a:cs typeface="Inria Serif"/>
                <a:sym typeface="Inria Serif"/>
              </a:rPr>
              <a:t> </a:t>
            </a:r>
            <a:r>
              <a:rPr lang="en" sz="2400">
                <a:solidFill>
                  <a:srgbClr val="FFFFFF"/>
                </a:solidFill>
                <a:latin typeface="Inter"/>
                <a:ea typeface="Inter"/>
                <a:cs typeface="Inter"/>
                <a:sym typeface="Inter"/>
              </a:rPr>
              <a:t>quickly and cost effectively</a:t>
            </a:r>
            <a:endParaRPr sz="2100" b="1">
              <a:solidFill>
                <a:srgbClr val="FFFFFF"/>
              </a:solidFill>
              <a:latin typeface="Inria Serif"/>
              <a:ea typeface="Inria Serif"/>
              <a:cs typeface="Inria Serif"/>
              <a:sym typeface="Inria Serif"/>
            </a:endParaRPr>
          </a:p>
        </p:txBody>
      </p:sp>
      <p:sp>
        <p:nvSpPr>
          <p:cNvPr id="127" name="Google Shape;127;p18"/>
          <p:cNvSpPr/>
          <p:nvPr/>
        </p:nvSpPr>
        <p:spPr>
          <a:xfrm>
            <a:off x="4360650" y="2575650"/>
            <a:ext cx="3023400" cy="1338000"/>
          </a:xfrm>
          <a:prstGeom prst="roundRect">
            <a:avLst>
              <a:gd name="adj" fmla="val 50000"/>
            </a:avLst>
          </a:prstGeom>
          <a:noFill/>
          <a:ln w="28575" cap="flat" cmpd="sng">
            <a:solidFill>
              <a:srgbClr val="1321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611A42"/>
              </a:solidFill>
              <a:latin typeface="Inter"/>
              <a:ea typeface="Inter"/>
              <a:cs typeface="Inter"/>
              <a:sym typeface="Inter"/>
            </a:endParaRPr>
          </a:p>
        </p:txBody>
      </p:sp>
      <p:grpSp>
        <p:nvGrpSpPr>
          <p:cNvPr id="128" name="Google Shape;128;p18"/>
          <p:cNvGrpSpPr/>
          <p:nvPr/>
        </p:nvGrpSpPr>
        <p:grpSpPr>
          <a:xfrm>
            <a:off x="4702963" y="2811377"/>
            <a:ext cx="2618400" cy="866546"/>
            <a:chOff x="5882863" y="2706702"/>
            <a:chExt cx="2618400" cy="866546"/>
          </a:xfrm>
        </p:grpSpPr>
        <p:sp>
          <p:nvSpPr>
            <p:cNvPr id="129" name="Google Shape;129;p18"/>
            <p:cNvSpPr txBox="1"/>
            <p:nvPr/>
          </p:nvSpPr>
          <p:spPr>
            <a:xfrm>
              <a:off x="5882863" y="2706702"/>
              <a:ext cx="1839000" cy="4926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None/>
              </a:pPr>
              <a:r>
                <a:rPr lang="en" sz="2000" b="1" i="1">
                  <a:solidFill>
                    <a:srgbClr val="B0D6CE"/>
                  </a:solidFill>
                  <a:latin typeface="Inria Serif"/>
                  <a:ea typeface="Inria Serif"/>
                  <a:cs typeface="Inria Serif"/>
                  <a:sym typeface="Inria Serif"/>
                </a:rPr>
                <a:t>Match</a:t>
              </a:r>
              <a:endParaRPr sz="2000" b="1" i="1">
                <a:solidFill>
                  <a:srgbClr val="B0D6CE"/>
                </a:solidFill>
                <a:latin typeface="Inria Serif"/>
                <a:ea typeface="Inria Serif"/>
                <a:cs typeface="Inria Serif"/>
                <a:sym typeface="Inria Serif"/>
              </a:endParaRPr>
            </a:p>
          </p:txBody>
        </p:sp>
        <p:sp>
          <p:nvSpPr>
            <p:cNvPr id="130" name="Google Shape;130;p18"/>
            <p:cNvSpPr txBox="1"/>
            <p:nvPr/>
          </p:nvSpPr>
          <p:spPr>
            <a:xfrm>
              <a:off x="5882863" y="3057549"/>
              <a:ext cx="2618400" cy="51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rgbClr val="B0D6CE"/>
                  </a:solidFill>
                  <a:latin typeface="Inter"/>
                  <a:ea typeface="Inter"/>
                  <a:cs typeface="Inter"/>
                  <a:sym typeface="Inter"/>
                </a:rPr>
                <a:t>Identify the right long-term talent to embed with your team.</a:t>
              </a:r>
              <a:endParaRPr sz="900">
                <a:solidFill>
                  <a:srgbClr val="B0D6CE"/>
                </a:solidFill>
                <a:latin typeface="Inter"/>
                <a:ea typeface="Inter"/>
                <a:cs typeface="Inter"/>
                <a:sym typeface="Inter"/>
              </a:endParaRPr>
            </a:p>
          </p:txBody>
        </p:sp>
      </p:grpSp>
      <p:grpSp>
        <p:nvGrpSpPr>
          <p:cNvPr id="131" name="Google Shape;131;p18"/>
          <p:cNvGrpSpPr/>
          <p:nvPr/>
        </p:nvGrpSpPr>
        <p:grpSpPr>
          <a:xfrm>
            <a:off x="7456625" y="3222513"/>
            <a:ext cx="1515900" cy="1295675"/>
            <a:chOff x="7456625" y="2866625"/>
            <a:chExt cx="1515900" cy="1295675"/>
          </a:xfrm>
        </p:grpSpPr>
        <p:sp>
          <p:nvSpPr>
            <p:cNvPr id="132" name="Google Shape;132;p18"/>
            <p:cNvSpPr txBox="1"/>
            <p:nvPr/>
          </p:nvSpPr>
          <p:spPr>
            <a:xfrm>
              <a:off x="7640800" y="2866625"/>
              <a:ext cx="1160100" cy="4926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None/>
              </a:pPr>
              <a:r>
                <a:rPr lang="en" sz="2000" b="1" i="1">
                  <a:solidFill>
                    <a:srgbClr val="B0D6CE"/>
                  </a:solidFill>
                  <a:latin typeface="Inria Serif"/>
                  <a:ea typeface="Inria Serif"/>
                  <a:cs typeface="Inria Serif"/>
                  <a:sym typeface="Inria Serif"/>
                </a:rPr>
                <a:t>Support</a:t>
              </a:r>
              <a:endParaRPr sz="2000" b="1" i="1">
                <a:solidFill>
                  <a:srgbClr val="B0D6CE"/>
                </a:solidFill>
                <a:latin typeface="Inria Serif"/>
                <a:ea typeface="Inria Serif"/>
                <a:cs typeface="Inria Serif"/>
                <a:sym typeface="Inria Serif"/>
              </a:endParaRPr>
            </a:p>
          </p:txBody>
        </p:sp>
        <p:sp>
          <p:nvSpPr>
            <p:cNvPr id="133" name="Google Shape;133;p18"/>
            <p:cNvSpPr txBox="1"/>
            <p:nvPr/>
          </p:nvSpPr>
          <p:spPr>
            <a:xfrm>
              <a:off x="7456625" y="3292600"/>
              <a:ext cx="1515900" cy="869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000">
                  <a:solidFill>
                    <a:srgbClr val="B0D6CE"/>
                  </a:solidFill>
                  <a:latin typeface="Inter"/>
                  <a:ea typeface="Inter"/>
                  <a:cs typeface="Inter"/>
                  <a:sym typeface="Inter"/>
                </a:rPr>
                <a:t>Provide resources </a:t>
              </a:r>
              <a:br>
                <a:rPr lang="en" sz="1000">
                  <a:solidFill>
                    <a:srgbClr val="B0D6CE"/>
                  </a:solidFill>
                  <a:latin typeface="Inter"/>
                  <a:ea typeface="Inter"/>
                  <a:cs typeface="Inter"/>
                  <a:sym typeface="Inter"/>
                </a:rPr>
              </a:br>
              <a:r>
                <a:rPr lang="en" sz="1000">
                  <a:solidFill>
                    <a:srgbClr val="B0D6CE"/>
                  </a:solidFill>
                  <a:latin typeface="Inter"/>
                  <a:ea typeface="Inter"/>
                  <a:cs typeface="Inter"/>
                  <a:sym typeface="Inter"/>
                </a:rPr>
                <a:t>to you and talent to </a:t>
              </a:r>
              <a:br>
                <a:rPr lang="en" sz="1000">
                  <a:solidFill>
                    <a:srgbClr val="B0D6CE"/>
                  </a:solidFill>
                  <a:latin typeface="Inter"/>
                  <a:ea typeface="Inter"/>
                  <a:cs typeface="Inter"/>
                  <a:sym typeface="Inter"/>
                </a:rPr>
              </a:br>
              <a:r>
                <a:rPr lang="en" sz="1000">
                  <a:solidFill>
                    <a:srgbClr val="B0D6CE"/>
                  </a:solidFill>
                  <a:latin typeface="Inter"/>
                  <a:ea typeface="Inter"/>
                  <a:cs typeface="Inter"/>
                  <a:sym typeface="Inter"/>
                </a:rPr>
                <a:t>ramp quickly and ensure success.</a:t>
              </a:r>
              <a:endParaRPr sz="1000">
                <a:solidFill>
                  <a:srgbClr val="B0D6CE"/>
                </a:solidFill>
                <a:latin typeface="Inter"/>
                <a:ea typeface="Inter"/>
                <a:cs typeface="Inter"/>
                <a:sym typeface="Inter"/>
              </a:endParaRPr>
            </a:p>
          </p:txBody>
        </p:sp>
      </p:grpSp>
      <p:grpSp>
        <p:nvGrpSpPr>
          <p:cNvPr id="134" name="Google Shape;134;p18"/>
          <p:cNvGrpSpPr/>
          <p:nvPr/>
        </p:nvGrpSpPr>
        <p:grpSpPr>
          <a:xfrm>
            <a:off x="4449800" y="942676"/>
            <a:ext cx="1284300" cy="1217949"/>
            <a:chOff x="4369201" y="909651"/>
            <a:chExt cx="1284300" cy="1217949"/>
          </a:xfrm>
        </p:grpSpPr>
        <p:sp>
          <p:nvSpPr>
            <p:cNvPr id="135" name="Google Shape;135;p18"/>
            <p:cNvSpPr txBox="1"/>
            <p:nvPr/>
          </p:nvSpPr>
          <p:spPr>
            <a:xfrm>
              <a:off x="4467176" y="909651"/>
              <a:ext cx="1167600" cy="492600"/>
            </a:xfrm>
            <a:prstGeom prst="rect">
              <a:avLst/>
            </a:prstGeom>
            <a:noFill/>
            <a:ln>
              <a:noFill/>
            </a:ln>
          </p:spPr>
          <p:txBody>
            <a:bodyPr spcFirstLastPara="1" wrap="square" lIns="91425" tIns="91425" rIns="91425" bIns="91425" anchor="ctr" anchorCtr="0">
              <a:spAutoFit/>
            </a:bodyPr>
            <a:lstStyle/>
            <a:p>
              <a:pPr marL="0" lvl="0" indent="0" algn="ctr" rtl="0">
                <a:lnSpc>
                  <a:spcPct val="100000"/>
                </a:lnSpc>
                <a:spcBef>
                  <a:spcPts val="0"/>
                </a:spcBef>
                <a:spcAft>
                  <a:spcPts val="0"/>
                </a:spcAft>
                <a:buNone/>
              </a:pPr>
              <a:r>
                <a:rPr lang="en" sz="2000" b="1" i="1">
                  <a:solidFill>
                    <a:srgbClr val="B0D6CE"/>
                  </a:solidFill>
                  <a:latin typeface="Inria Serif"/>
                  <a:ea typeface="Inria Serif"/>
                  <a:cs typeface="Inria Serif"/>
                  <a:sym typeface="Inria Serif"/>
                </a:rPr>
                <a:t>Source</a:t>
              </a:r>
              <a:endParaRPr sz="2000" b="1" i="1">
                <a:solidFill>
                  <a:srgbClr val="B0D6CE"/>
                </a:solidFill>
                <a:latin typeface="Inria Serif"/>
                <a:ea typeface="Inria Serif"/>
                <a:cs typeface="Inria Serif"/>
                <a:sym typeface="Inria Serif"/>
              </a:endParaRPr>
            </a:p>
          </p:txBody>
        </p:sp>
        <p:sp>
          <p:nvSpPr>
            <p:cNvPr id="136" name="Google Shape;136;p18"/>
            <p:cNvSpPr txBox="1"/>
            <p:nvPr/>
          </p:nvSpPr>
          <p:spPr>
            <a:xfrm>
              <a:off x="4369201" y="1257900"/>
              <a:ext cx="1284300" cy="869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000">
                  <a:solidFill>
                    <a:srgbClr val="B0D6CE"/>
                  </a:solidFill>
                  <a:latin typeface="Inter"/>
                  <a:ea typeface="Inter"/>
                  <a:cs typeface="Inter"/>
                  <a:sym typeface="Inter"/>
                </a:rPr>
                <a:t>Source talent from emerging markets from across the globe.</a:t>
              </a:r>
              <a:endParaRPr sz="1000">
                <a:solidFill>
                  <a:srgbClr val="B0D6CE"/>
                </a:solidFill>
                <a:latin typeface="Inter"/>
                <a:ea typeface="Inter"/>
                <a:cs typeface="Inter"/>
                <a:sym typeface="Inter"/>
              </a:endParaRPr>
            </a:p>
          </p:txBody>
        </p:sp>
      </p:grpSp>
      <p:sp>
        <p:nvSpPr>
          <p:cNvPr id="137" name="Google Shape;137;p18"/>
          <p:cNvSpPr/>
          <p:nvPr/>
        </p:nvSpPr>
        <p:spPr>
          <a:xfrm>
            <a:off x="5895838" y="1287775"/>
            <a:ext cx="3023400" cy="1167600"/>
          </a:xfrm>
          <a:prstGeom prst="roundRect">
            <a:avLst>
              <a:gd name="adj" fmla="val 50000"/>
            </a:avLst>
          </a:prstGeom>
          <a:noFill/>
          <a:ln w="28575" cap="flat" cmpd="sng">
            <a:solidFill>
              <a:srgbClr val="1321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611A42"/>
              </a:solidFill>
              <a:latin typeface="Inter"/>
              <a:ea typeface="Inter"/>
              <a:cs typeface="Inter"/>
              <a:sym typeface="Inter"/>
            </a:endParaRPr>
          </a:p>
        </p:txBody>
      </p:sp>
      <p:grpSp>
        <p:nvGrpSpPr>
          <p:cNvPr id="138" name="Google Shape;138;p18"/>
          <p:cNvGrpSpPr/>
          <p:nvPr/>
        </p:nvGrpSpPr>
        <p:grpSpPr>
          <a:xfrm>
            <a:off x="6238163" y="1402252"/>
            <a:ext cx="2618400" cy="866546"/>
            <a:chOff x="5882863" y="2706702"/>
            <a:chExt cx="2618400" cy="866546"/>
          </a:xfrm>
        </p:grpSpPr>
        <p:sp>
          <p:nvSpPr>
            <p:cNvPr id="139" name="Google Shape;139;p18"/>
            <p:cNvSpPr txBox="1"/>
            <p:nvPr/>
          </p:nvSpPr>
          <p:spPr>
            <a:xfrm>
              <a:off x="5882863" y="2706702"/>
              <a:ext cx="1839000" cy="4926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None/>
              </a:pPr>
              <a:r>
                <a:rPr lang="en" sz="2000" b="1" i="1">
                  <a:solidFill>
                    <a:srgbClr val="B0D6CE"/>
                  </a:solidFill>
                  <a:latin typeface="Inria Serif"/>
                  <a:ea typeface="Inria Serif"/>
                  <a:cs typeface="Inria Serif"/>
                  <a:sym typeface="Inria Serif"/>
                </a:rPr>
                <a:t>Assess</a:t>
              </a:r>
              <a:endParaRPr sz="2000" b="1" i="1">
                <a:solidFill>
                  <a:srgbClr val="B0D6CE"/>
                </a:solidFill>
                <a:latin typeface="Inria Serif"/>
                <a:ea typeface="Inria Serif"/>
                <a:cs typeface="Inria Serif"/>
                <a:sym typeface="Inria Serif"/>
              </a:endParaRPr>
            </a:p>
          </p:txBody>
        </p:sp>
        <p:sp>
          <p:nvSpPr>
            <p:cNvPr id="140" name="Google Shape;140;p18"/>
            <p:cNvSpPr txBox="1"/>
            <p:nvPr/>
          </p:nvSpPr>
          <p:spPr>
            <a:xfrm>
              <a:off x="5882863" y="3057549"/>
              <a:ext cx="2618400" cy="515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rgbClr val="B0D6CE"/>
                  </a:solidFill>
                  <a:latin typeface="Inter"/>
                  <a:ea typeface="Inter"/>
                  <a:cs typeface="Inter"/>
                  <a:sym typeface="Inter"/>
                </a:rPr>
                <a:t>Evaluate talent for both technical and soft skills.</a:t>
              </a:r>
              <a:endParaRPr sz="900">
                <a:solidFill>
                  <a:srgbClr val="B0D6CE"/>
                </a:solidFill>
                <a:latin typeface="Inter"/>
                <a:ea typeface="Inter"/>
                <a:cs typeface="Inter"/>
                <a:sym typeface="Inter"/>
              </a:endParaRPr>
            </a:p>
          </p:txBody>
        </p:sp>
      </p:grpSp>
      <p:pic>
        <p:nvPicPr>
          <p:cNvPr id="141" name="Google Shape;141;p18"/>
          <p:cNvPicPr preferRelativeResize="0"/>
          <p:nvPr/>
        </p:nvPicPr>
        <p:blipFill rotWithShape="1">
          <a:blip r:embed="rId3">
            <a:alphaModFix/>
          </a:blip>
          <a:srcRect t="109" b="99"/>
          <a:stretch/>
        </p:blipFill>
        <p:spPr>
          <a:xfrm>
            <a:off x="225250" y="209725"/>
            <a:ext cx="358785" cy="393600"/>
          </a:xfrm>
          <a:prstGeom prst="rect">
            <a:avLst/>
          </a:prstGeom>
          <a:noFill/>
          <a:ln>
            <a:noFill/>
          </a:ln>
        </p:spPr>
      </p:pic>
      <p:sp>
        <p:nvSpPr>
          <p:cNvPr id="142" name="Google Shape;142;p18"/>
          <p:cNvSpPr txBox="1"/>
          <p:nvPr/>
        </p:nvSpPr>
        <p:spPr>
          <a:xfrm>
            <a:off x="130295" y="4648242"/>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accent1"/>
                </a:solidFill>
                <a:latin typeface="Inter ExtraLight"/>
                <a:ea typeface="Inter ExtraLight"/>
                <a:cs typeface="Inter ExtraLight"/>
                <a:sym typeface="Inter ExtraLight"/>
              </a:rPr>
              <a:t>Page </a:t>
            </a:r>
            <a:fld id="{00000000-1234-1234-1234-123412341234}" type="slidenum">
              <a:rPr lang="en" sz="700">
                <a:solidFill>
                  <a:schemeClr val="accent1"/>
                </a:solidFill>
                <a:latin typeface="Inter ExtraLight"/>
                <a:ea typeface="Inter ExtraLight"/>
                <a:cs typeface="Inter ExtraLight"/>
                <a:sym typeface="Inter ExtraLight"/>
              </a:rPr>
              <a:t>‹#›</a:t>
            </a:fld>
            <a:endParaRPr sz="700">
              <a:solidFill>
                <a:schemeClr val="accent1"/>
              </a:solidFill>
              <a:latin typeface="Inter ExtraLight"/>
              <a:ea typeface="Inter ExtraLight"/>
              <a:cs typeface="Inter ExtraLight"/>
              <a:sym typeface="Inter ExtraLight"/>
            </a:endParaRPr>
          </a:p>
        </p:txBody>
      </p:sp>
      <p:cxnSp>
        <p:nvCxnSpPr>
          <p:cNvPr id="143" name="Google Shape;143;p18"/>
          <p:cNvCxnSpPr/>
          <p:nvPr/>
        </p:nvCxnSpPr>
        <p:spPr>
          <a:xfrm rot="10800000" flipH="1">
            <a:off x="801550" y="405200"/>
            <a:ext cx="8117700" cy="4800"/>
          </a:xfrm>
          <a:prstGeom prst="straightConnector1">
            <a:avLst/>
          </a:prstGeom>
          <a:noFill/>
          <a:ln w="9525" cap="flat" cmpd="sng">
            <a:solidFill>
              <a:srgbClr val="56C870"/>
            </a:solidFill>
            <a:prstDash val="solid"/>
            <a:round/>
            <a:headEnd type="none" w="med" len="med"/>
            <a:tailEnd type="none" w="med" len="med"/>
          </a:ln>
        </p:spPr>
      </p:cxnSp>
      <p:sp>
        <p:nvSpPr>
          <p:cNvPr id="144" name="Google Shape;144;p18"/>
          <p:cNvSpPr txBox="1"/>
          <p:nvPr/>
        </p:nvSpPr>
        <p:spPr>
          <a:xfrm>
            <a:off x="3423600" y="86900"/>
            <a:ext cx="23205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rgbClr val="FFFFFF"/>
                </a:solidFill>
                <a:latin typeface="Inter"/>
                <a:ea typeface="Inter"/>
                <a:cs typeface="Inter"/>
                <a:sym typeface="Inter"/>
              </a:rPr>
              <a:t>Who We Are</a:t>
            </a:r>
            <a:endParaRPr sz="900">
              <a:solidFill>
                <a:srgbClr val="FFFFFF"/>
              </a:solidFill>
              <a:latin typeface="Inter"/>
              <a:ea typeface="Inter"/>
              <a:cs typeface="Inter"/>
              <a:sym typeface="Inter"/>
            </a:endParaRPr>
          </a:p>
        </p:txBody>
      </p:sp>
      <p:sp>
        <p:nvSpPr>
          <p:cNvPr id="145" name="Google Shape;145;p18"/>
          <p:cNvSpPr txBox="1"/>
          <p:nvPr/>
        </p:nvSpPr>
        <p:spPr>
          <a:xfrm>
            <a:off x="7522450" y="86900"/>
            <a:ext cx="13968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rgbClr val="FFFFFF"/>
                </a:solidFill>
                <a:latin typeface="Inter Light"/>
                <a:ea typeface="Inter Light"/>
                <a:cs typeface="Inter Light"/>
                <a:sym typeface="Inter Light"/>
              </a:rPr>
              <a:t>Talent Marketplace</a:t>
            </a:r>
            <a:endParaRPr sz="900">
              <a:solidFill>
                <a:srgbClr val="FFFFFF"/>
              </a:solidFill>
              <a:latin typeface="Inter Light"/>
              <a:ea typeface="Inter Light"/>
              <a:cs typeface="Inter Light"/>
              <a:sym typeface="Inter Ligh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8">
  <p:cSld name="CUSTOM_7">
    <p:bg>
      <p:bgPr>
        <a:solidFill>
          <a:schemeClr val="dk2"/>
        </a:solidFill>
        <a:effectLst/>
      </p:bgPr>
    </p:bg>
    <p:spTree>
      <p:nvGrpSpPr>
        <p:cNvPr id="1" name="Shape 146"/>
        <p:cNvGrpSpPr/>
        <p:nvPr/>
      </p:nvGrpSpPr>
      <p:grpSpPr>
        <a:xfrm>
          <a:off x="0" y="0"/>
          <a:ext cx="0" cy="0"/>
          <a:chOff x="0" y="0"/>
          <a:chExt cx="0" cy="0"/>
        </a:xfrm>
      </p:grpSpPr>
      <p:pic>
        <p:nvPicPr>
          <p:cNvPr id="147" name="Google Shape;147;p19"/>
          <p:cNvPicPr preferRelativeResize="0"/>
          <p:nvPr/>
        </p:nvPicPr>
        <p:blipFill rotWithShape="1">
          <a:blip r:embed="rId2">
            <a:alphaModFix/>
          </a:blip>
          <a:srcRect l="50561"/>
          <a:stretch/>
        </p:blipFill>
        <p:spPr>
          <a:xfrm>
            <a:off x="0" y="0"/>
            <a:ext cx="4288072" cy="5143500"/>
          </a:xfrm>
          <a:prstGeom prst="rect">
            <a:avLst/>
          </a:prstGeom>
          <a:noFill/>
          <a:ln>
            <a:noFill/>
          </a:ln>
        </p:spPr>
      </p:pic>
      <p:sp>
        <p:nvSpPr>
          <p:cNvPr id="148" name="Google Shape;148;p19"/>
          <p:cNvSpPr/>
          <p:nvPr/>
        </p:nvSpPr>
        <p:spPr>
          <a:xfrm>
            <a:off x="4356088" y="514662"/>
            <a:ext cx="3023400" cy="1317900"/>
          </a:xfrm>
          <a:prstGeom prst="roundRect">
            <a:avLst>
              <a:gd name="adj" fmla="val 50000"/>
            </a:avLst>
          </a:prstGeom>
          <a:noFill/>
          <a:ln w="28575" cap="flat" cmpd="sng">
            <a:solidFill>
              <a:srgbClr val="1321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611A42"/>
              </a:solidFill>
              <a:latin typeface="Inter"/>
              <a:ea typeface="Inter"/>
              <a:cs typeface="Inter"/>
              <a:sym typeface="Inter"/>
            </a:endParaRPr>
          </a:p>
        </p:txBody>
      </p:sp>
      <p:sp>
        <p:nvSpPr>
          <p:cNvPr id="149" name="Google Shape;149;p19"/>
          <p:cNvSpPr txBox="1"/>
          <p:nvPr/>
        </p:nvSpPr>
        <p:spPr>
          <a:xfrm>
            <a:off x="403511" y="2181846"/>
            <a:ext cx="2852400" cy="8697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en" sz="2600" b="1" i="1">
                <a:solidFill>
                  <a:srgbClr val="56C870"/>
                </a:solidFill>
                <a:latin typeface="Inria Serif"/>
                <a:ea typeface="Inria Serif"/>
                <a:cs typeface="Inria Serif"/>
                <a:sym typeface="Inria Serif"/>
              </a:rPr>
              <a:t>Engineers</a:t>
            </a:r>
            <a:r>
              <a:rPr lang="en" sz="2600" b="1">
                <a:solidFill>
                  <a:srgbClr val="132128"/>
                </a:solidFill>
                <a:latin typeface="Inria Serif"/>
                <a:ea typeface="Inria Serif"/>
                <a:cs typeface="Inria Serif"/>
                <a:sym typeface="Inria Serif"/>
              </a:rPr>
              <a:t> </a:t>
            </a:r>
            <a:r>
              <a:rPr lang="en" sz="2400">
                <a:solidFill>
                  <a:srgbClr val="FFFFFF"/>
                </a:solidFill>
                <a:latin typeface="Inter"/>
                <a:ea typeface="Inter"/>
                <a:cs typeface="Inter"/>
                <a:sym typeface="Inter"/>
              </a:rPr>
              <a:t>from our </a:t>
            </a:r>
            <a:r>
              <a:rPr lang="en" sz="2600" b="1" i="1">
                <a:solidFill>
                  <a:srgbClr val="56C870"/>
                </a:solidFill>
                <a:latin typeface="Inria Serif"/>
                <a:ea typeface="Inria Serif"/>
                <a:cs typeface="Inria Serif"/>
                <a:sym typeface="Inria Serif"/>
              </a:rPr>
              <a:t>Network</a:t>
            </a:r>
            <a:endParaRPr sz="2100" b="1">
              <a:solidFill>
                <a:srgbClr val="FFFFFF"/>
              </a:solidFill>
              <a:latin typeface="Inria Serif"/>
              <a:ea typeface="Inria Serif"/>
              <a:cs typeface="Inria Serif"/>
              <a:sym typeface="Inria Serif"/>
            </a:endParaRPr>
          </a:p>
        </p:txBody>
      </p:sp>
      <p:sp>
        <p:nvSpPr>
          <p:cNvPr id="150" name="Google Shape;150;p19"/>
          <p:cNvSpPr/>
          <p:nvPr/>
        </p:nvSpPr>
        <p:spPr>
          <a:xfrm>
            <a:off x="4356900" y="3382901"/>
            <a:ext cx="3138600" cy="1465500"/>
          </a:xfrm>
          <a:prstGeom prst="roundRect">
            <a:avLst>
              <a:gd name="adj" fmla="val 50000"/>
            </a:avLst>
          </a:prstGeom>
          <a:noFill/>
          <a:ln w="28575" cap="flat" cmpd="sng">
            <a:solidFill>
              <a:srgbClr val="1321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611A42"/>
              </a:solidFill>
              <a:latin typeface="Inter"/>
              <a:ea typeface="Inter"/>
              <a:cs typeface="Inter"/>
              <a:sym typeface="Inter"/>
            </a:endParaRPr>
          </a:p>
        </p:txBody>
      </p:sp>
      <p:grpSp>
        <p:nvGrpSpPr>
          <p:cNvPr id="151" name="Google Shape;151;p19"/>
          <p:cNvGrpSpPr/>
          <p:nvPr/>
        </p:nvGrpSpPr>
        <p:grpSpPr>
          <a:xfrm>
            <a:off x="4699213" y="3516926"/>
            <a:ext cx="2681118" cy="1182965"/>
            <a:chOff x="5882863" y="2706701"/>
            <a:chExt cx="2681118" cy="1182965"/>
          </a:xfrm>
        </p:grpSpPr>
        <p:sp>
          <p:nvSpPr>
            <p:cNvPr id="152" name="Google Shape;152;p19"/>
            <p:cNvSpPr txBox="1"/>
            <p:nvPr/>
          </p:nvSpPr>
          <p:spPr>
            <a:xfrm>
              <a:off x="5882881" y="2706701"/>
              <a:ext cx="2681100" cy="4926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None/>
              </a:pPr>
              <a:r>
                <a:rPr lang="en" sz="2000" b="1" i="1">
                  <a:solidFill>
                    <a:srgbClr val="B0D6CE"/>
                  </a:solidFill>
                  <a:latin typeface="Inria Serif"/>
                  <a:ea typeface="Inria Serif"/>
                  <a:cs typeface="Inria Serif"/>
                  <a:sym typeface="Inria Serif"/>
                </a:rPr>
                <a:t>Fully Integrated</a:t>
              </a:r>
              <a:endParaRPr sz="2000" b="1" i="1">
                <a:solidFill>
                  <a:srgbClr val="B0D6CE"/>
                </a:solidFill>
                <a:latin typeface="Inria Serif"/>
                <a:ea typeface="Inria Serif"/>
                <a:cs typeface="Inria Serif"/>
                <a:sym typeface="Inria Serif"/>
              </a:endParaRPr>
            </a:p>
          </p:txBody>
        </p:sp>
        <p:sp>
          <p:nvSpPr>
            <p:cNvPr id="153" name="Google Shape;153;p19"/>
            <p:cNvSpPr txBox="1"/>
            <p:nvPr/>
          </p:nvSpPr>
          <p:spPr>
            <a:xfrm>
              <a:off x="5882863" y="3120165"/>
              <a:ext cx="2618400" cy="769500"/>
            </a:xfrm>
            <a:prstGeom prst="rect">
              <a:avLst/>
            </a:prstGeom>
            <a:noFill/>
            <a:ln>
              <a:noFill/>
            </a:ln>
          </p:spPr>
          <p:txBody>
            <a:bodyPr spcFirstLastPara="1" wrap="square" lIns="228600" tIns="91425" rIns="91425" bIns="91425" anchor="t" anchorCtr="0">
              <a:spAutoFit/>
            </a:bodyPr>
            <a:lstStyle/>
            <a:p>
              <a:pPr marL="0" lvl="0" indent="-114300" algn="l" rtl="0">
                <a:spcBef>
                  <a:spcPts val="0"/>
                </a:spcBef>
                <a:spcAft>
                  <a:spcPts val="0"/>
                </a:spcAft>
                <a:buNone/>
              </a:pPr>
              <a:r>
                <a:rPr lang="en" sz="1100">
                  <a:solidFill>
                    <a:srgbClr val="56C870"/>
                  </a:solidFill>
                  <a:latin typeface="Inter"/>
                  <a:ea typeface="Inter"/>
                  <a:cs typeface="Inter"/>
                  <a:sym typeface="Inter"/>
                </a:rPr>
                <a:t>⬩</a:t>
              </a:r>
              <a:r>
                <a:rPr lang="en" sz="1100">
                  <a:solidFill>
                    <a:srgbClr val="B0D6CE"/>
                  </a:solidFill>
                  <a:latin typeface="Inter"/>
                  <a:ea typeface="Inter"/>
                  <a:cs typeface="Inter"/>
                  <a:sym typeface="Inter"/>
                </a:rPr>
                <a:t>5+ hour time zone overlap</a:t>
              </a:r>
              <a:endParaRPr sz="1100">
                <a:solidFill>
                  <a:srgbClr val="B0D6CE"/>
                </a:solidFill>
                <a:latin typeface="Inter"/>
                <a:ea typeface="Inter"/>
                <a:cs typeface="Inter"/>
                <a:sym typeface="Inter"/>
              </a:endParaRPr>
            </a:p>
            <a:p>
              <a:pPr marL="0" lvl="0" indent="-114300" algn="l" rtl="0">
                <a:spcBef>
                  <a:spcPts val="600"/>
                </a:spcBef>
                <a:spcAft>
                  <a:spcPts val="600"/>
                </a:spcAft>
                <a:buNone/>
              </a:pPr>
              <a:r>
                <a:rPr lang="en" sz="1100">
                  <a:solidFill>
                    <a:srgbClr val="56C870"/>
                  </a:solidFill>
                  <a:latin typeface="Inter"/>
                  <a:ea typeface="Inter"/>
                  <a:cs typeface="Inter"/>
                  <a:sym typeface="Inter"/>
                </a:rPr>
                <a:t>⬩</a:t>
              </a:r>
              <a:r>
                <a:rPr lang="en" sz="1100">
                  <a:solidFill>
                    <a:srgbClr val="B0D6CE"/>
                  </a:solidFill>
                  <a:latin typeface="Inter"/>
                  <a:ea typeface="Inter"/>
                  <a:cs typeface="Inter"/>
                  <a:sym typeface="Inter"/>
                </a:rPr>
                <a:t>On your Slack channels, your calls,  wears your company swag</a:t>
              </a:r>
              <a:endParaRPr sz="1100">
                <a:solidFill>
                  <a:srgbClr val="B0D6CE"/>
                </a:solidFill>
                <a:latin typeface="Inter"/>
                <a:ea typeface="Inter"/>
                <a:cs typeface="Inter"/>
                <a:sym typeface="Inter"/>
              </a:endParaRPr>
            </a:p>
          </p:txBody>
        </p:sp>
      </p:grpSp>
      <p:sp>
        <p:nvSpPr>
          <p:cNvPr id="154" name="Google Shape;154;p19"/>
          <p:cNvSpPr txBox="1"/>
          <p:nvPr/>
        </p:nvSpPr>
        <p:spPr>
          <a:xfrm>
            <a:off x="4699213" y="1023750"/>
            <a:ext cx="24741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B0D6CE"/>
                </a:solidFill>
                <a:latin typeface="Inter"/>
                <a:ea typeface="Inter"/>
                <a:cs typeface="Inter"/>
                <a:sym typeface="Inter"/>
              </a:rPr>
              <a:t>Average engineer stays on engagement for over 18 months</a:t>
            </a:r>
            <a:endParaRPr sz="1100">
              <a:solidFill>
                <a:srgbClr val="B0D6CE"/>
              </a:solidFill>
              <a:latin typeface="Inter"/>
              <a:ea typeface="Inter"/>
              <a:cs typeface="Inter"/>
              <a:sym typeface="Inter"/>
            </a:endParaRPr>
          </a:p>
        </p:txBody>
      </p:sp>
      <p:sp>
        <p:nvSpPr>
          <p:cNvPr id="155" name="Google Shape;155;p19"/>
          <p:cNvSpPr/>
          <p:nvPr/>
        </p:nvSpPr>
        <p:spPr>
          <a:xfrm>
            <a:off x="5635675" y="1948787"/>
            <a:ext cx="3023400" cy="1317900"/>
          </a:xfrm>
          <a:prstGeom prst="roundRect">
            <a:avLst>
              <a:gd name="adj" fmla="val 50000"/>
            </a:avLst>
          </a:prstGeom>
          <a:noFill/>
          <a:ln w="28575" cap="flat" cmpd="sng">
            <a:solidFill>
              <a:srgbClr val="13212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solidFill>
                <a:srgbClr val="611A42"/>
              </a:solidFill>
              <a:latin typeface="Inter"/>
              <a:ea typeface="Inter"/>
              <a:cs typeface="Inter"/>
              <a:sym typeface="Inter"/>
            </a:endParaRPr>
          </a:p>
        </p:txBody>
      </p:sp>
      <p:sp>
        <p:nvSpPr>
          <p:cNvPr id="156" name="Google Shape;156;p19"/>
          <p:cNvSpPr txBox="1"/>
          <p:nvPr/>
        </p:nvSpPr>
        <p:spPr>
          <a:xfrm>
            <a:off x="5887638" y="2097337"/>
            <a:ext cx="1839000" cy="4926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None/>
            </a:pPr>
            <a:r>
              <a:rPr lang="en" sz="2000" b="1" i="1">
                <a:solidFill>
                  <a:srgbClr val="B0D6CE"/>
                </a:solidFill>
                <a:latin typeface="Inria Serif"/>
                <a:ea typeface="Inria Serif"/>
                <a:cs typeface="Inria Serif"/>
                <a:sym typeface="Inria Serif"/>
              </a:rPr>
              <a:t>Full Time</a:t>
            </a:r>
            <a:endParaRPr sz="2000" b="1" i="1">
              <a:solidFill>
                <a:srgbClr val="B0D6CE"/>
              </a:solidFill>
              <a:latin typeface="Inria Serif"/>
              <a:ea typeface="Inria Serif"/>
              <a:cs typeface="Inria Serif"/>
              <a:sym typeface="Inria Serif"/>
            </a:endParaRPr>
          </a:p>
        </p:txBody>
      </p:sp>
      <p:sp>
        <p:nvSpPr>
          <p:cNvPr id="157" name="Google Shape;157;p19"/>
          <p:cNvSpPr txBox="1"/>
          <p:nvPr/>
        </p:nvSpPr>
        <p:spPr>
          <a:xfrm>
            <a:off x="5932363" y="2449833"/>
            <a:ext cx="26184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B0D6CE"/>
                </a:solidFill>
                <a:latin typeface="Inter"/>
                <a:ea typeface="Inter"/>
                <a:cs typeface="Inter"/>
                <a:sym typeface="Inter"/>
              </a:rPr>
              <a:t>Engineers work a minimum of 40 hours per week alongside your core engineering team</a:t>
            </a:r>
            <a:endParaRPr sz="1000">
              <a:solidFill>
                <a:srgbClr val="B0D6CE"/>
              </a:solidFill>
              <a:latin typeface="Inter"/>
              <a:ea typeface="Inter"/>
              <a:cs typeface="Inter"/>
              <a:sym typeface="Inter"/>
            </a:endParaRPr>
          </a:p>
        </p:txBody>
      </p:sp>
      <p:pic>
        <p:nvPicPr>
          <p:cNvPr id="158" name="Google Shape;158;p19"/>
          <p:cNvPicPr preferRelativeResize="0"/>
          <p:nvPr/>
        </p:nvPicPr>
        <p:blipFill>
          <a:blip r:embed="rId3">
            <a:alphaModFix/>
          </a:blip>
          <a:stretch>
            <a:fillRect/>
          </a:stretch>
        </p:blipFill>
        <p:spPr>
          <a:xfrm>
            <a:off x="4562123" y="1114460"/>
            <a:ext cx="141074" cy="141074"/>
          </a:xfrm>
          <a:prstGeom prst="rect">
            <a:avLst/>
          </a:prstGeom>
          <a:noFill/>
          <a:ln>
            <a:noFill/>
          </a:ln>
        </p:spPr>
      </p:pic>
      <p:pic>
        <p:nvPicPr>
          <p:cNvPr id="159" name="Google Shape;159;p19"/>
          <p:cNvPicPr preferRelativeResize="0"/>
          <p:nvPr/>
        </p:nvPicPr>
        <p:blipFill>
          <a:blip r:embed="rId3">
            <a:alphaModFix/>
          </a:blip>
          <a:stretch>
            <a:fillRect/>
          </a:stretch>
        </p:blipFill>
        <p:spPr>
          <a:xfrm>
            <a:off x="5797254" y="2546143"/>
            <a:ext cx="141074" cy="141074"/>
          </a:xfrm>
          <a:prstGeom prst="rect">
            <a:avLst/>
          </a:prstGeom>
          <a:noFill/>
          <a:ln>
            <a:noFill/>
          </a:ln>
        </p:spPr>
      </p:pic>
      <p:pic>
        <p:nvPicPr>
          <p:cNvPr id="160" name="Google Shape;160;p19"/>
          <p:cNvPicPr preferRelativeResize="0"/>
          <p:nvPr/>
        </p:nvPicPr>
        <p:blipFill>
          <a:blip r:embed="rId3">
            <a:alphaModFix/>
          </a:blip>
          <a:stretch>
            <a:fillRect/>
          </a:stretch>
        </p:blipFill>
        <p:spPr>
          <a:xfrm>
            <a:off x="4562123" y="4037884"/>
            <a:ext cx="141074" cy="141074"/>
          </a:xfrm>
          <a:prstGeom prst="rect">
            <a:avLst/>
          </a:prstGeom>
          <a:noFill/>
          <a:ln>
            <a:noFill/>
          </a:ln>
        </p:spPr>
      </p:pic>
      <p:sp>
        <p:nvSpPr>
          <p:cNvPr id="161" name="Google Shape;161;p19"/>
          <p:cNvSpPr txBox="1"/>
          <p:nvPr/>
        </p:nvSpPr>
        <p:spPr>
          <a:xfrm>
            <a:off x="3423600" y="86900"/>
            <a:ext cx="23205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rgbClr val="FFFFFF"/>
                </a:solidFill>
                <a:latin typeface="Inter"/>
                <a:ea typeface="Inter"/>
                <a:cs typeface="Inter"/>
                <a:sym typeface="Inter"/>
              </a:rPr>
              <a:t>Our Network</a:t>
            </a:r>
            <a:endParaRPr sz="900">
              <a:solidFill>
                <a:srgbClr val="FFFFFF"/>
              </a:solidFill>
              <a:latin typeface="Inter"/>
              <a:ea typeface="Inter"/>
              <a:cs typeface="Inter"/>
              <a:sym typeface="Inter"/>
            </a:endParaRPr>
          </a:p>
        </p:txBody>
      </p:sp>
      <p:sp>
        <p:nvSpPr>
          <p:cNvPr id="162" name="Google Shape;162;p19"/>
          <p:cNvSpPr txBox="1"/>
          <p:nvPr/>
        </p:nvSpPr>
        <p:spPr>
          <a:xfrm>
            <a:off x="7522450" y="86900"/>
            <a:ext cx="13968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rgbClr val="FFFFFF"/>
                </a:solidFill>
                <a:latin typeface="Inter Light"/>
                <a:ea typeface="Inter Light"/>
                <a:cs typeface="Inter Light"/>
                <a:sym typeface="Inter Light"/>
              </a:rPr>
              <a:t>Talent Marketplace</a:t>
            </a:r>
            <a:endParaRPr sz="900">
              <a:solidFill>
                <a:srgbClr val="FFFFFF"/>
              </a:solidFill>
              <a:latin typeface="Inter Light"/>
              <a:ea typeface="Inter Light"/>
              <a:cs typeface="Inter Light"/>
              <a:sym typeface="Inter Light"/>
            </a:endParaRPr>
          </a:p>
        </p:txBody>
      </p:sp>
      <p:cxnSp>
        <p:nvCxnSpPr>
          <p:cNvPr id="163" name="Google Shape;163;p19"/>
          <p:cNvCxnSpPr/>
          <p:nvPr/>
        </p:nvCxnSpPr>
        <p:spPr>
          <a:xfrm rot="10800000" flipH="1">
            <a:off x="801550" y="405200"/>
            <a:ext cx="8117700" cy="4800"/>
          </a:xfrm>
          <a:prstGeom prst="straightConnector1">
            <a:avLst/>
          </a:prstGeom>
          <a:noFill/>
          <a:ln w="9525" cap="flat" cmpd="sng">
            <a:solidFill>
              <a:srgbClr val="56C870"/>
            </a:solidFill>
            <a:prstDash val="solid"/>
            <a:round/>
            <a:headEnd type="none" w="med" len="med"/>
            <a:tailEnd type="none" w="med" len="med"/>
          </a:ln>
        </p:spPr>
      </p:cxnSp>
      <p:sp>
        <p:nvSpPr>
          <p:cNvPr id="164" name="Google Shape;164;p19"/>
          <p:cNvSpPr txBox="1"/>
          <p:nvPr/>
        </p:nvSpPr>
        <p:spPr>
          <a:xfrm>
            <a:off x="130295" y="4648242"/>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accent1"/>
                </a:solidFill>
                <a:latin typeface="Inter ExtraLight"/>
                <a:ea typeface="Inter ExtraLight"/>
                <a:cs typeface="Inter ExtraLight"/>
                <a:sym typeface="Inter ExtraLight"/>
              </a:rPr>
              <a:t>Page </a:t>
            </a:r>
            <a:fld id="{00000000-1234-1234-1234-123412341234}" type="slidenum">
              <a:rPr lang="en" sz="700">
                <a:solidFill>
                  <a:schemeClr val="accent1"/>
                </a:solidFill>
                <a:latin typeface="Inter ExtraLight"/>
                <a:ea typeface="Inter ExtraLight"/>
                <a:cs typeface="Inter ExtraLight"/>
                <a:sym typeface="Inter ExtraLight"/>
              </a:rPr>
              <a:t>‹#›</a:t>
            </a:fld>
            <a:endParaRPr sz="700">
              <a:solidFill>
                <a:schemeClr val="accent1"/>
              </a:solidFill>
              <a:latin typeface="Inter ExtraLight"/>
              <a:ea typeface="Inter ExtraLight"/>
              <a:cs typeface="Inter ExtraLight"/>
              <a:sym typeface="Inter ExtraLight"/>
            </a:endParaRPr>
          </a:p>
        </p:txBody>
      </p:sp>
      <p:pic>
        <p:nvPicPr>
          <p:cNvPr id="165" name="Google Shape;165;p19"/>
          <p:cNvPicPr preferRelativeResize="0"/>
          <p:nvPr/>
        </p:nvPicPr>
        <p:blipFill rotWithShape="1">
          <a:blip r:embed="rId4">
            <a:alphaModFix/>
          </a:blip>
          <a:srcRect t="109" b="99"/>
          <a:stretch/>
        </p:blipFill>
        <p:spPr>
          <a:xfrm>
            <a:off x="225250" y="209725"/>
            <a:ext cx="358785" cy="3936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6">
  <p:cSld name="CUSTOM_5">
    <p:bg>
      <p:bgPr>
        <a:solidFill>
          <a:schemeClr val="dk1"/>
        </a:solidFill>
        <a:effectLst/>
      </p:bgPr>
    </p:bg>
    <p:spTree>
      <p:nvGrpSpPr>
        <p:cNvPr id="1" name="Shape 166"/>
        <p:cNvGrpSpPr/>
        <p:nvPr/>
      </p:nvGrpSpPr>
      <p:grpSpPr>
        <a:xfrm>
          <a:off x="0" y="0"/>
          <a:ext cx="0" cy="0"/>
          <a:chOff x="0" y="0"/>
          <a:chExt cx="0" cy="0"/>
        </a:xfrm>
      </p:grpSpPr>
      <p:sp>
        <p:nvSpPr>
          <p:cNvPr id="167" name="Google Shape;167;p20"/>
          <p:cNvSpPr txBox="1"/>
          <p:nvPr/>
        </p:nvSpPr>
        <p:spPr>
          <a:xfrm>
            <a:off x="3423600" y="86900"/>
            <a:ext cx="23205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rgbClr val="FFFFFF"/>
                </a:solidFill>
                <a:latin typeface="Inter"/>
                <a:ea typeface="Inter"/>
                <a:cs typeface="Inter"/>
                <a:sym typeface="Inter"/>
              </a:rPr>
              <a:t>Technical Disciplines</a:t>
            </a:r>
            <a:endParaRPr sz="900">
              <a:solidFill>
                <a:srgbClr val="FFFFFF"/>
              </a:solidFill>
              <a:latin typeface="Inter"/>
              <a:ea typeface="Inter"/>
              <a:cs typeface="Inter"/>
              <a:sym typeface="Inter"/>
            </a:endParaRPr>
          </a:p>
        </p:txBody>
      </p:sp>
      <p:sp>
        <p:nvSpPr>
          <p:cNvPr id="168" name="Google Shape;168;p20"/>
          <p:cNvSpPr txBox="1"/>
          <p:nvPr/>
        </p:nvSpPr>
        <p:spPr>
          <a:xfrm>
            <a:off x="7522450" y="86900"/>
            <a:ext cx="13968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rgbClr val="FFFFFF"/>
                </a:solidFill>
                <a:latin typeface="Inter Light"/>
                <a:ea typeface="Inter Light"/>
                <a:cs typeface="Inter Light"/>
                <a:sym typeface="Inter Light"/>
              </a:rPr>
              <a:t>Talent Marketplace</a:t>
            </a:r>
            <a:endParaRPr sz="900">
              <a:solidFill>
                <a:srgbClr val="FFFFFF"/>
              </a:solidFill>
              <a:latin typeface="Inter Light"/>
              <a:ea typeface="Inter Light"/>
              <a:cs typeface="Inter Light"/>
              <a:sym typeface="Inter Light"/>
            </a:endParaRPr>
          </a:p>
        </p:txBody>
      </p:sp>
      <p:sp>
        <p:nvSpPr>
          <p:cNvPr id="169" name="Google Shape;169;p20"/>
          <p:cNvSpPr txBox="1"/>
          <p:nvPr/>
        </p:nvSpPr>
        <p:spPr>
          <a:xfrm>
            <a:off x="4934150" y="1147550"/>
            <a:ext cx="3588000" cy="780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 sz="1800" b="1" i="1">
                <a:solidFill>
                  <a:srgbClr val="40C25F"/>
                </a:solidFill>
                <a:latin typeface="Inria Serif"/>
                <a:ea typeface="Inria Serif"/>
                <a:cs typeface="Inria Serif"/>
                <a:sym typeface="Inria Serif"/>
              </a:rPr>
              <a:t>Over 1,000 skills</a:t>
            </a:r>
            <a:r>
              <a:rPr lang="en" sz="1800" b="1" i="1">
                <a:solidFill>
                  <a:srgbClr val="B0D6CE"/>
                </a:solidFill>
                <a:latin typeface="Inria Serif"/>
                <a:ea typeface="Inria Serif"/>
                <a:cs typeface="Inria Serif"/>
                <a:sym typeface="Inria Serif"/>
              </a:rPr>
              <a:t> represented across our talent network</a:t>
            </a:r>
            <a:endParaRPr sz="1200">
              <a:solidFill>
                <a:srgbClr val="FFFFFF"/>
              </a:solidFill>
              <a:latin typeface="Inria Serif"/>
              <a:ea typeface="Inria Serif"/>
              <a:cs typeface="Inria Serif"/>
              <a:sym typeface="Inria Serif"/>
            </a:endParaRPr>
          </a:p>
        </p:txBody>
      </p:sp>
      <p:pic>
        <p:nvPicPr>
          <p:cNvPr id="170" name="Google Shape;170;p20"/>
          <p:cNvPicPr preferRelativeResize="0"/>
          <p:nvPr/>
        </p:nvPicPr>
        <p:blipFill>
          <a:blip r:embed="rId2">
            <a:alphaModFix/>
          </a:blip>
          <a:stretch>
            <a:fillRect/>
          </a:stretch>
        </p:blipFill>
        <p:spPr>
          <a:xfrm>
            <a:off x="0" y="2057886"/>
            <a:ext cx="9144000" cy="2309814"/>
          </a:xfrm>
          <a:prstGeom prst="rect">
            <a:avLst/>
          </a:prstGeom>
          <a:noFill/>
          <a:ln>
            <a:noFill/>
          </a:ln>
        </p:spPr>
      </p:pic>
      <p:pic>
        <p:nvPicPr>
          <p:cNvPr id="171" name="Google Shape;171;p20"/>
          <p:cNvPicPr preferRelativeResize="0"/>
          <p:nvPr/>
        </p:nvPicPr>
        <p:blipFill rotWithShape="1">
          <a:blip r:embed="rId3">
            <a:alphaModFix/>
          </a:blip>
          <a:srcRect t="109" b="99"/>
          <a:stretch/>
        </p:blipFill>
        <p:spPr>
          <a:xfrm>
            <a:off x="225250" y="209725"/>
            <a:ext cx="358785" cy="393600"/>
          </a:xfrm>
          <a:prstGeom prst="rect">
            <a:avLst/>
          </a:prstGeom>
          <a:noFill/>
          <a:ln>
            <a:noFill/>
          </a:ln>
        </p:spPr>
      </p:pic>
      <p:sp>
        <p:nvSpPr>
          <p:cNvPr id="172" name="Google Shape;172;p20"/>
          <p:cNvSpPr txBox="1"/>
          <p:nvPr/>
        </p:nvSpPr>
        <p:spPr>
          <a:xfrm>
            <a:off x="130295" y="4648242"/>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accent1"/>
                </a:solidFill>
                <a:latin typeface="Inter ExtraLight"/>
                <a:ea typeface="Inter ExtraLight"/>
                <a:cs typeface="Inter ExtraLight"/>
                <a:sym typeface="Inter ExtraLight"/>
              </a:rPr>
              <a:t>Page </a:t>
            </a:r>
            <a:fld id="{00000000-1234-1234-1234-123412341234}" type="slidenum">
              <a:rPr lang="en" sz="700">
                <a:solidFill>
                  <a:schemeClr val="accent1"/>
                </a:solidFill>
                <a:latin typeface="Inter ExtraLight"/>
                <a:ea typeface="Inter ExtraLight"/>
                <a:cs typeface="Inter ExtraLight"/>
                <a:sym typeface="Inter ExtraLight"/>
              </a:rPr>
              <a:t>‹#›</a:t>
            </a:fld>
            <a:endParaRPr sz="700">
              <a:solidFill>
                <a:schemeClr val="accent1"/>
              </a:solidFill>
              <a:latin typeface="Inter ExtraLight"/>
              <a:ea typeface="Inter ExtraLight"/>
              <a:cs typeface="Inter ExtraLight"/>
              <a:sym typeface="Inter ExtraLight"/>
            </a:endParaRPr>
          </a:p>
        </p:txBody>
      </p:sp>
      <p:cxnSp>
        <p:nvCxnSpPr>
          <p:cNvPr id="173" name="Google Shape;173;p20"/>
          <p:cNvCxnSpPr/>
          <p:nvPr/>
        </p:nvCxnSpPr>
        <p:spPr>
          <a:xfrm rot="10800000" flipH="1">
            <a:off x="801550" y="405200"/>
            <a:ext cx="8117700" cy="4800"/>
          </a:xfrm>
          <a:prstGeom prst="straightConnector1">
            <a:avLst/>
          </a:prstGeom>
          <a:noFill/>
          <a:ln w="9525" cap="flat" cmpd="sng">
            <a:solidFill>
              <a:srgbClr val="56C870"/>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9">
  <p:cSld name="CUSTOM_8">
    <p:spTree>
      <p:nvGrpSpPr>
        <p:cNvPr id="1" name="Shape 174"/>
        <p:cNvGrpSpPr/>
        <p:nvPr/>
      </p:nvGrpSpPr>
      <p:grpSpPr>
        <a:xfrm>
          <a:off x="0" y="0"/>
          <a:ext cx="0" cy="0"/>
          <a:chOff x="0" y="0"/>
          <a:chExt cx="0" cy="0"/>
        </a:xfrm>
      </p:grpSpPr>
      <p:sp>
        <p:nvSpPr>
          <p:cNvPr id="175" name="Google Shape;175;p21"/>
          <p:cNvSpPr/>
          <p:nvPr/>
        </p:nvSpPr>
        <p:spPr>
          <a:xfrm>
            <a:off x="3432700" y="1745550"/>
            <a:ext cx="6930600" cy="917700"/>
          </a:xfrm>
          <a:prstGeom prst="roundRect">
            <a:avLst>
              <a:gd name="adj" fmla="val 50000"/>
            </a:avLst>
          </a:prstGeom>
          <a:noFill/>
          <a:ln w="19050" cap="flat" cmpd="sng">
            <a:solidFill>
              <a:srgbClr val="E6E6E6"/>
            </a:solidFill>
            <a:prstDash val="solid"/>
            <a:round/>
            <a:headEnd type="none" w="sm" len="sm"/>
            <a:tailEnd type="none" w="sm" len="sm"/>
          </a:ln>
        </p:spPr>
        <p:txBody>
          <a:bodyPr spcFirstLastPara="1" wrap="square" lIns="914400" tIns="91425" rIns="2194550" bIns="91425" anchor="ctr" anchorCtr="0">
            <a:noAutofit/>
          </a:bodyPr>
          <a:lstStyle/>
          <a:p>
            <a:pPr marL="0" lvl="0" indent="0" algn="l" rtl="0">
              <a:spcBef>
                <a:spcPts val="0"/>
              </a:spcBef>
              <a:spcAft>
                <a:spcPts val="0"/>
              </a:spcAft>
              <a:buNone/>
            </a:pPr>
            <a:r>
              <a:rPr lang="en" b="1" i="1">
                <a:solidFill>
                  <a:srgbClr val="173B3F"/>
                </a:solidFill>
                <a:latin typeface="Inria Serif"/>
                <a:ea typeface="Inria Serif"/>
                <a:cs typeface="Inria Serif"/>
                <a:sym typeface="Inria Serif"/>
              </a:rPr>
              <a:t>Universal Competencies</a:t>
            </a:r>
            <a:endParaRPr b="1" i="1">
              <a:solidFill>
                <a:srgbClr val="173B3F"/>
              </a:solidFill>
              <a:latin typeface="Inria Serif"/>
              <a:ea typeface="Inria Serif"/>
              <a:cs typeface="Inria Serif"/>
              <a:sym typeface="Inria Serif"/>
            </a:endParaRPr>
          </a:p>
          <a:p>
            <a:pPr marL="0" lvl="0" indent="0" algn="l" rtl="0">
              <a:lnSpc>
                <a:spcPct val="115000"/>
              </a:lnSpc>
              <a:spcBef>
                <a:spcPts val="500"/>
              </a:spcBef>
              <a:spcAft>
                <a:spcPts val="0"/>
              </a:spcAft>
              <a:buNone/>
            </a:pPr>
            <a:r>
              <a:rPr lang="en" sz="1000">
                <a:solidFill>
                  <a:srgbClr val="173B3F"/>
                </a:solidFill>
                <a:latin typeface="Inter Light"/>
                <a:ea typeface="Inter Light"/>
                <a:cs typeface="Inter Light"/>
                <a:sym typeface="Inter Light"/>
              </a:rPr>
              <a:t>A universal competency framework per level, that is tech-agnostic, and applicable across all Andela engineers.</a:t>
            </a:r>
            <a:endParaRPr sz="1000">
              <a:solidFill>
                <a:srgbClr val="173B3F"/>
              </a:solidFill>
              <a:latin typeface="Inter Light"/>
              <a:ea typeface="Inter Light"/>
              <a:cs typeface="Inter Light"/>
              <a:sym typeface="Inter Light"/>
            </a:endParaRPr>
          </a:p>
        </p:txBody>
      </p:sp>
      <p:sp>
        <p:nvSpPr>
          <p:cNvPr id="176" name="Google Shape;176;p21"/>
          <p:cNvSpPr/>
          <p:nvPr/>
        </p:nvSpPr>
        <p:spPr>
          <a:xfrm>
            <a:off x="3501174" y="1800300"/>
            <a:ext cx="808200" cy="808200"/>
          </a:xfrm>
          <a:prstGeom prst="ellipse">
            <a:avLst/>
          </a:prstGeom>
          <a:solidFill>
            <a:srgbClr val="173B3F"/>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B0D6CE"/>
                </a:solidFill>
                <a:latin typeface="Inter"/>
                <a:ea typeface="Inter"/>
                <a:cs typeface="Inter"/>
                <a:sym typeface="Inter"/>
              </a:rPr>
              <a:t>Technical Skills</a:t>
            </a:r>
            <a:endParaRPr sz="1300">
              <a:solidFill>
                <a:srgbClr val="B0D6CE"/>
              </a:solidFill>
              <a:latin typeface="Inter"/>
              <a:ea typeface="Inter"/>
              <a:cs typeface="Inter"/>
              <a:sym typeface="Inter"/>
            </a:endParaRPr>
          </a:p>
        </p:txBody>
      </p:sp>
      <p:sp>
        <p:nvSpPr>
          <p:cNvPr id="177" name="Google Shape;177;p21"/>
          <p:cNvSpPr/>
          <p:nvPr/>
        </p:nvSpPr>
        <p:spPr>
          <a:xfrm>
            <a:off x="4194700" y="2749075"/>
            <a:ext cx="6930600" cy="917700"/>
          </a:xfrm>
          <a:prstGeom prst="roundRect">
            <a:avLst>
              <a:gd name="adj" fmla="val 50000"/>
            </a:avLst>
          </a:prstGeom>
          <a:noFill/>
          <a:ln w="19050" cap="flat" cmpd="sng">
            <a:solidFill>
              <a:srgbClr val="E6E6E6"/>
            </a:solidFill>
            <a:prstDash val="solid"/>
            <a:round/>
            <a:headEnd type="none" w="sm" len="sm"/>
            <a:tailEnd type="none" w="sm" len="sm"/>
          </a:ln>
        </p:spPr>
        <p:txBody>
          <a:bodyPr spcFirstLastPara="1" wrap="square" lIns="914400" tIns="91425" rIns="2194550" bIns="91425" anchor="ctr" anchorCtr="0">
            <a:noAutofit/>
          </a:bodyPr>
          <a:lstStyle/>
          <a:p>
            <a:pPr marL="0" lvl="0" indent="0" algn="l" rtl="0">
              <a:spcBef>
                <a:spcPts val="0"/>
              </a:spcBef>
              <a:spcAft>
                <a:spcPts val="0"/>
              </a:spcAft>
              <a:buNone/>
            </a:pPr>
            <a:r>
              <a:rPr lang="en" b="1" i="1">
                <a:solidFill>
                  <a:srgbClr val="173B3F"/>
                </a:solidFill>
                <a:latin typeface="Inria Serif"/>
                <a:ea typeface="Inria Serif"/>
                <a:cs typeface="Inria Serif"/>
                <a:sym typeface="Inria Serif"/>
              </a:rPr>
              <a:t>Areas of Technical Focus</a:t>
            </a:r>
            <a:endParaRPr b="1" i="1">
              <a:solidFill>
                <a:srgbClr val="173B3F"/>
              </a:solidFill>
              <a:latin typeface="Inria Serif"/>
              <a:ea typeface="Inria Serif"/>
              <a:cs typeface="Inria Serif"/>
              <a:sym typeface="Inria Serif"/>
            </a:endParaRPr>
          </a:p>
          <a:p>
            <a:pPr marL="0" lvl="0" indent="0" algn="l" rtl="0">
              <a:lnSpc>
                <a:spcPct val="115000"/>
              </a:lnSpc>
              <a:spcBef>
                <a:spcPts val="500"/>
              </a:spcBef>
              <a:spcAft>
                <a:spcPts val="0"/>
              </a:spcAft>
              <a:buNone/>
            </a:pPr>
            <a:r>
              <a:rPr lang="en" sz="1000">
                <a:solidFill>
                  <a:srgbClr val="173B3F"/>
                </a:solidFill>
                <a:latin typeface="Inter Light"/>
                <a:ea typeface="Inter Light"/>
                <a:cs typeface="Inter Light"/>
                <a:sym typeface="Inter Light"/>
              </a:rPr>
              <a:t>Knowledge relative to an area of technical focus </a:t>
            </a:r>
            <a:br>
              <a:rPr lang="en" sz="1000">
                <a:solidFill>
                  <a:srgbClr val="173B3F"/>
                </a:solidFill>
                <a:latin typeface="Inter Light"/>
                <a:ea typeface="Inter Light"/>
                <a:cs typeface="Inter Light"/>
                <a:sym typeface="Inter Light"/>
              </a:rPr>
            </a:br>
            <a:r>
              <a:rPr lang="en" sz="1000">
                <a:solidFill>
                  <a:srgbClr val="173B3F"/>
                </a:solidFill>
                <a:latin typeface="Inter Light"/>
                <a:ea typeface="Inter Light"/>
                <a:cs typeface="Inter Light"/>
                <a:sym typeface="Inter Light"/>
              </a:rPr>
              <a:t>(e.g. Front-End, Back-End, Fullstack, and Mobile).</a:t>
            </a:r>
            <a:endParaRPr sz="1000">
              <a:solidFill>
                <a:srgbClr val="173B3F"/>
              </a:solidFill>
              <a:latin typeface="Inter Light"/>
              <a:ea typeface="Inter Light"/>
              <a:cs typeface="Inter Light"/>
              <a:sym typeface="Inter Light"/>
            </a:endParaRPr>
          </a:p>
        </p:txBody>
      </p:sp>
      <p:sp>
        <p:nvSpPr>
          <p:cNvPr id="178" name="Google Shape;178;p21"/>
          <p:cNvSpPr txBox="1"/>
          <p:nvPr/>
        </p:nvSpPr>
        <p:spPr>
          <a:xfrm>
            <a:off x="3423600" y="86900"/>
            <a:ext cx="23205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a:solidFill>
                  <a:srgbClr val="132128"/>
                </a:solidFill>
                <a:latin typeface="Inter"/>
                <a:ea typeface="Inter"/>
                <a:cs typeface="Inter"/>
                <a:sym typeface="Inter"/>
              </a:rPr>
              <a:t>How We Assess Talent</a:t>
            </a:r>
            <a:endParaRPr sz="900">
              <a:solidFill>
                <a:srgbClr val="132128"/>
              </a:solidFill>
              <a:latin typeface="Inter"/>
              <a:ea typeface="Inter"/>
              <a:cs typeface="Inter"/>
              <a:sym typeface="Inter"/>
            </a:endParaRPr>
          </a:p>
        </p:txBody>
      </p:sp>
      <p:sp>
        <p:nvSpPr>
          <p:cNvPr id="179" name="Google Shape;179;p21"/>
          <p:cNvSpPr txBox="1"/>
          <p:nvPr/>
        </p:nvSpPr>
        <p:spPr>
          <a:xfrm>
            <a:off x="7522450" y="86900"/>
            <a:ext cx="13968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a:solidFill>
                  <a:srgbClr val="132128"/>
                </a:solidFill>
                <a:latin typeface="Inter Light"/>
                <a:ea typeface="Inter Light"/>
                <a:cs typeface="Inter Light"/>
                <a:sym typeface="Inter Light"/>
              </a:rPr>
              <a:t>Talent Marketplace</a:t>
            </a:r>
            <a:endParaRPr sz="900">
              <a:solidFill>
                <a:srgbClr val="132128"/>
              </a:solidFill>
              <a:latin typeface="Inter Light"/>
              <a:ea typeface="Inter Light"/>
              <a:cs typeface="Inter Light"/>
              <a:sym typeface="Inter Light"/>
            </a:endParaRPr>
          </a:p>
        </p:txBody>
      </p:sp>
      <p:sp>
        <p:nvSpPr>
          <p:cNvPr id="180" name="Google Shape;180;p21"/>
          <p:cNvSpPr txBox="1"/>
          <p:nvPr/>
        </p:nvSpPr>
        <p:spPr>
          <a:xfrm>
            <a:off x="383650" y="2167650"/>
            <a:ext cx="2066700" cy="808200"/>
          </a:xfrm>
          <a:prstGeom prst="rect">
            <a:avLst/>
          </a:prstGeom>
          <a:noFill/>
          <a:ln>
            <a:noFill/>
          </a:ln>
        </p:spPr>
        <p:txBody>
          <a:bodyPr spcFirstLastPara="1" wrap="square" lIns="68575" tIns="34275" rIns="68575" bIns="34275" anchor="t" anchorCtr="0">
            <a:spAutoFit/>
          </a:bodyPr>
          <a:lstStyle/>
          <a:p>
            <a:pPr marL="0" lvl="0" indent="0" algn="l" rtl="0">
              <a:lnSpc>
                <a:spcPct val="100000"/>
              </a:lnSpc>
              <a:spcBef>
                <a:spcPts val="0"/>
              </a:spcBef>
              <a:spcAft>
                <a:spcPts val="0"/>
              </a:spcAft>
              <a:buNone/>
            </a:pPr>
            <a:r>
              <a:rPr lang="en" sz="2400">
                <a:solidFill>
                  <a:srgbClr val="173B3F"/>
                </a:solidFill>
                <a:latin typeface="Inter"/>
                <a:ea typeface="Inter"/>
                <a:cs typeface="Inter"/>
                <a:sym typeface="Inter"/>
              </a:rPr>
              <a:t>How we assess</a:t>
            </a:r>
            <a:r>
              <a:rPr lang="en" sz="2400" i="1">
                <a:solidFill>
                  <a:srgbClr val="173B3F"/>
                </a:solidFill>
                <a:latin typeface="Inria Serif"/>
                <a:ea typeface="Inria Serif"/>
                <a:cs typeface="Inria Serif"/>
                <a:sym typeface="Inria Serif"/>
              </a:rPr>
              <a:t> </a:t>
            </a:r>
            <a:r>
              <a:rPr lang="en" sz="2400" b="1" i="1">
                <a:solidFill>
                  <a:srgbClr val="56C870"/>
                </a:solidFill>
                <a:latin typeface="Inria Serif"/>
                <a:ea typeface="Inria Serif"/>
                <a:cs typeface="Inria Serif"/>
                <a:sym typeface="Inria Serif"/>
              </a:rPr>
              <a:t>talent</a:t>
            </a:r>
            <a:endParaRPr sz="2400" b="1" i="1">
              <a:solidFill>
                <a:srgbClr val="56C870"/>
              </a:solidFill>
              <a:latin typeface="Inria Serif"/>
              <a:ea typeface="Inria Serif"/>
              <a:cs typeface="Inria Serif"/>
              <a:sym typeface="Inria Serif"/>
            </a:endParaRPr>
          </a:p>
        </p:txBody>
      </p:sp>
      <p:sp>
        <p:nvSpPr>
          <p:cNvPr id="181" name="Google Shape;181;p21"/>
          <p:cNvSpPr/>
          <p:nvPr/>
        </p:nvSpPr>
        <p:spPr>
          <a:xfrm>
            <a:off x="2662850" y="742025"/>
            <a:ext cx="7295400" cy="917700"/>
          </a:xfrm>
          <a:prstGeom prst="roundRect">
            <a:avLst>
              <a:gd name="adj" fmla="val 50000"/>
            </a:avLst>
          </a:prstGeom>
          <a:noFill/>
          <a:ln w="19050" cap="flat" cmpd="sng">
            <a:solidFill>
              <a:srgbClr val="E6E6E6"/>
            </a:solidFill>
            <a:prstDash val="solid"/>
            <a:round/>
            <a:headEnd type="none" w="sm" len="sm"/>
            <a:tailEnd type="none" w="sm" len="sm"/>
          </a:ln>
        </p:spPr>
        <p:txBody>
          <a:bodyPr spcFirstLastPara="1" wrap="square" lIns="914400" tIns="91425" rIns="914400" bIns="91425" anchor="ctr" anchorCtr="0">
            <a:noAutofit/>
          </a:bodyPr>
          <a:lstStyle/>
          <a:p>
            <a:pPr marL="0" lvl="0" indent="0" algn="l" rtl="0">
              <a:spcBef>
                <a:spcPts val="0"/>
              </a:spcBef>
              <a:spcAft>
                <a:spcPts val="0"/>
              </a:spcAft>
              <a:buNone/>
            </a:pPr>
            <a:r>
              <a:rPr lang="en" b="1" i="1">
                <a:solidFill>
                  <a:srgbClr val="173B3F"/>
                </a:solidFill>
                <a:latin typeface="Inria Serif"/>
                <a:ea typeface="Inria Serif"/>
                <a:cs typeface="Inria Serif"/>
                <a:sym typeface="Inria Serif"/>
              </a:rPr>
              <a:t>Professional Skills</a:t>
            </a:r>
            <a:endParaRPr b="1" i="1">
              <a:solidFill>
                <a:srgbClr val="173B3F"/>
              </a:solidFill>
              <a:latin typeface="Inria Serif"/>
              <a:ea typeface="Inria Serif"/>
              <a:cs typeface="Inria Serif"/>
              <a:sym typeface="Inria Serif"/>
            </a:endParaRPr>
          </a:p>
          <a:p>
            <a:pPr marL="0" lvl="0" indent="0" algn="l" rtl="0">
              <a:lnSpc>
                <a:spcPct val="115000"/>
              </a:lnSpc>
              <a:spcBef>
                <a:spcPts val="500"/>
              </a:spcBef>
              <a:spcAft>
                <a:spcPts val="0"/>
              </a:spcAft>
              <a:buNone/>
            </a:pPr>
            <a:r>
              <a:rPr lang="en" sz="1000">
                <a:solidFill>
                  <a:srgbClr val="173B3F"/>
                </a:solidFill>
                <a:latin typeface="Inter Light"/>
                <a:ea typeface="Inter Light"/>
                <a:cs typeface="Inter Light"/>
                <a:sym typeface="Inter Light"/>
              </a:rPr>
              <a:t>The foundation for all Andela engineers as far as rules of conduct, engagement, and responsibility.</a:t>
            </a:r>
            <a:endParaRPr sz="1100">
              <a:solidFill>
                <a:srgbClr val="173B3F"/>
              </a:solidFill>
              <a:latin typeface="Inter"/>
              <a:ea typeface="Inter"/>
              <a:cs typeface="Inter"/>
              <a:sym typeface="Inter"/>
            </a:endParaRPr>
          </a:p>
        </p:txBody>
      </p:sp>
      <p:sp>
        <p:nvSpPr>
          <p:cNvPr id="182" name="Google Shape;182;p21"/>
          <p:cNvSpPr/>
          <p:nvPr/>
        </p:nvSpPr>
        <p:spPr>
          <a:xfrm>
            <a:off x="4263174" y="2803825"/>
            <a:ext cx="808200" cy="808200"/>
          </a:xfrm>
          <a:prstGeom prst="ellipse">
            <a:avLst/>
          </a:prstGeom>
          <a:solidFill>
            <a:srgbClr val="173B3F"/>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B0D6CE"/>
                </a:solidFill>
                <a:latin typeface="Inter"/>
                <a:ea typeface="Inter"/>
                <a:cs typeface="Inter"/>
                <a:sym typeface="Inter"/>
              </a:rPr>
              <a:t>Technical Skills</a:t>
            </a:r>
            <a:endParaRPr sz="1300">
              <a:solidFill>
                <a:srgbClr val="B0D6CE"/>
              </a:solidFill>
              <a:latin typeface="Inter"/>
              <a:ea typeface="Inter"/>
              <a:cs typeface="Inter"/>
              <a:sym typeface="Inter"/>
            </a:endParaRPr>
          </a:p>
        </p:txBody>
      </p:sp>
      <p:sp>
        <p:nvSpPr>
          <p:cNvPr id="183" name="Google Shape;183;p21"/>
          <p:cNvSpPr/>
          <p:nvPr/>
        </p:nvSpPr>
        <p:spPr>
          <a:xfrm>
            <a:off x="2739174" y="796775"/>
            <a:ext cx="808200" cy="808200"/>
          </a:xfrm>
          <a:prstGeom prst="ellipse">
            <a:avLst/>
          </a:prstGeom>
          <a:solidFill>
            <a:srgbClr val="B0D6CE"/>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173B3F"/>
                </a:solidFill>
                <a:latin typeface="Inter"/>
                <a:ea typeface="Inter"/>
                <a:cs typeface="Inter"/>
                <a:sym typeface="Inter"/>
              </a:rPr>
              <a:t>Soft</a:t>
            </a:r>
            <a:br>
              <a:rPr lang="en" sz="900">
                <a:solidFill>
                  <a:srgbClr val="173B3F"/>
                </a:solidFill>
                <a:latin typeface="Inter"/>
                <a:ea typeface="Inter"/>
                <a:cs typeface="Inter"/>
                <a:sym typeface="Inter"/>
              </a:rPr>
            </a:br>
            <a:r>
              <a:rPr lang="en" sz="900">
                <a:solidFill>
                  <a:srgbClr val="173B3F"/>
                </a:solidFill>
                <a:latin typeface="Inter"/>
                <a:ea typeface="Inter"/>
                <a:cs typeface="Inter"/>
                <a:sym typeface="Inter"/>
              </a:rPr>
              <a:t>Skills</a:t>
            </a:r>
            <a:endParaRPr sz="1300">
              <a:latin typeface="Inter"/>
              <a:ea typeface="Inter"/>
              <a:cs typeface="Inter"/>
              <a:sym typeface="Inter"/>
            </a:endParaRPr>
          </a:p>
        </p:txBody>
      </p:sp>
      <p:sp>
        <p:nvSpPr>
          <p:cNvPr id="184" name="Google Shape;184;p21"/>
          <p:cNvSpPr/>
          <p:nvPr/>
        </p:nvSpPr>
        <p:spPr>
          <a:xfrm>
            <a:off x="4956700" y="3752600"/>
            <a:ext cx="6930600" cy="917700"/>
          </a:xfrm>
          <a:prstGeom prst="roundRect">
            <a:avLst>
              <a:gd name="adj" fmla="val 50000"/>
            </a:avLst>
          </a:prstGeom>
          <a:noFill/>
          <a:ln w="19050" cap="flat" cmpd="sng">
            <a:solidFill>
              <a:srgbClr val="E6E6E6"/>
            </a:solidFill>
            <a:prstDash val="solid"/>
            <a:round/>
            <a:headEnd type="none" w="sm" len="sm"/>
            <a:tailEnd type="none" w="sm" len="sm"/>
          </a:ln>
        </p:spPr>
        <p:txBody>
          <a:bodyPr spcFirstLastPara="1" wrap="square" lIns="914400" tIns="91425" rIns="3108950" bIns="91425" anchor="ctr" anchorCtr="0">
            <a:noAutofit/>
          </a:bodyPr>
          <a:lstStyle/>
          <a:p>
            <a:pPr marL="0" lvl="0" indent="0" algn="l" rtl="0">
              <a:spcBef>
                <a:spcPts val="0"/>
              </a:spcBef>
              <a:spcAft>
                <a:spcPts val="0"/>
              </a:spcAft>
              <a:buNone/>
            </a:pPr>
            <a:r>
              <a:rPr lang="en" b="1" i="1">
                <a:solidFill>
                  <a:srgbClr val="173B3F"/>
                </a:solidFill>
                <a:latin typeface="Inria Serif"/>
                <a:ea typeface="Inria Serif"/>
                <a:cs typeface="Inria Serif"/>
                <a:sym typeface="Inria Serif"/>
              </a:rPr>
              <a:t>Professional Experience</a:t>
            </a:r>
            <a:endParaRPr b="1" i="1">
              <a:solidFill>
                <a:srgbClr val="173B3F"/>
              </a:solidFill>
              <a:latin typeface="Inria Serif"/>
              <a:ea typeface="Inria Serif"/>
              <a:cs typeface="Inria Serif"/>
              <a:sym typeface="Inria Serif"/>
            </a:endParaRPr>
          </a:p>
          <a:p>
            <a:pPr marL="0" lvl="0" indent="0" algn="l" rtl="0">
              <a:lnSpc>
                <a:spcPct val="115000"/>
              </a:lnSpc>
              <a:spcBef>
                <a:spcPts val="500"/>
              </a:spcBef>
              <a:spcAft>
                <a:spcPts val="0"/>
              </a:spcAft>
              <a:buNone/>
            </a:pPr>
            <a:r>
              <a:rPr lang="en" sz="1000">
                <a:solidFill>
                  <a:srgbClr val="173B3F"/>
                </a:solidFill>
                <a:latin typeface="Inter Light"/>
                <a:ea typeface="Inter Light"/>
                <a:cs typeface="Inter Light"/>
                <a:sym typeface="Inter Light"/>
              </a:rPr>
              <a:t>Time spent applying engineering competencies to professional engagements.</a:t>
            </a:r>
            <a:endParaRPr sz="1000">
              <a:solidFill>
                <a:srgbClr val="173B3F"/>
              </a:solidFill>
              <a:latin typeface="Inter Light"/>
              <a:ea typeface="Inter Light"/>
              <a:cs typeface="Inter Light"/>
              <a:sym typeface="Inter Light"/>
            </a:endParaRPr>
          </a:p>
        </p:txBody>
      </p:sp>
      <p:sp>
        <p:nvSpPr>
          <p:cNvPr id="185" name="Google Shape;185;p21"/>
          <p:cNvSpPr/>
          <p:nvPr/>
        </p:nvSpPr>
        <p:spPr>
          <a:xfrm>
            <a:off x="5025075" y="3807250"/>
            <a:ext cx="808200" cy="808200"/>
          </a:xfrm>
          <a:prstGeom prst="ellipse">
            <a:avLst/>
          </a:prstGeom>
          <a:solidFill>
            <a:srgbClr val="173B3F"/>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900">
                <a:solidFill>
                  <a:srgbClr val="B0D6CE"/>
                </a:solidFill>
                <a:latin typeface="Inter"/>
                <a:ea typeface="Inter"/>
                <a:cs typeface="Inter"/>
                <a:sym typeface="Inter"/>
              </a:rPr>
              <a:t>Technical Skills</a:t>
            </a:r>
            <a:endParaRPr sz="900">
              <a:solidFill>
                <a:srgbClr val="B0D6CE"/>
              </a:solidFill>
              <a:latin typeface="Inter"/>
              <a:ea typeface="Inter"/>
              <a:cs typeface="Inter"/>
              <a:sym typeface="Inter"/>
            </a:endParaRPr>
          </a:p>
        </p:txBody>
      </p:sp>
      <p:pic>
        <p:nvPicPr>
          <p:cNvPr id="186" name="Google Shape;186;p21"/>
          <p:cNvPicPr preferRelativeResize="0"/>
          <p:nvPr/>
        </p:nvPicPr>
        <p:blipFill>
          <a:blip r:embed="rId2">
            <a:alphaModFix/>
          </a:blip>
          <a:stretch>
            <a:fillRect/>
          </a:stretch>
        </p:blipFill>
        <p:spPr>
          <a:xfrm>
            <a:off x="225250" y="209725"/>
            <a:ext cx="358785" cy="393600"/>
          </a:xfrm>
          <a:prstGeom prst="rect">
            <a:avLst/>
          </a:prstGeom>
          <a:noFill/>
          <a:ln>
            <a:noFill/>
          </a:ln>
        </p:spPr>
      </p:pic>
      <p:sp>
        <p:nvSpPr>
          <p:cNvPr id="187" name="Google Shape;187;p21"/>
          <p:cNvSpPr txBox="1"/>
          <p:nvPr/>
        </p:nvSpPr>
        <p:spPr>
          <a:xfrm>
            <a:off x="130295" y="4648242"/>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dk1"/>
                </a:solidFill>
                <a:latin typeface="Inter ExtraLight"/>
                <a:ea typeface="Inter ExtraLight"/>
                <a:cs typeface="Inter ExtraLight"/>
                <a:sym typeface="Inter ExtraLight"/>
              </a:rPr>
              <a:t>Page </a:t>
            </a:r>
            <a:fld id="{00000000-1234-1234-1234-123412341234}" type="slidenum">
              <a:rPr lang="en" sz="700">
                <a:solidFill>
                  <a:schemeClr val="dk1"/>
                </a:solidFill>
                <a:latin typeface="Inter ExtraLight"/>
                <a:ea typeface="Inter ExtraLight"/>
                <a:cs typeface="Inter ExtraLight"/>
                <a:sym typeface="Inter ExtraLight"/>
              </a:rPr>
              <a:t>‹#›</a:t>
            </a:fld>
            <a:endParaRPr sz="700">
              <a:solidFill>
                <a:schemeClr val="dk1"/>
              </a:solidFill>
              <a:latin typeface="Inter ExtraLight"/>
              <a:ea typeface="Inter ExtraLight"/>
              <a:cs typeface="Inter ExtraLight"/>
              <a:sym typeface="Inter ExtraLight"/>
            </a:endParaRPr>
          </a:p>
        </p:txBody>
      </p:sp>
      <p:cxnSp>
        <p:nvCxnSpPr>
          <p:cNvPr id="188" name="Google Shape;188;p21"/>
          <p:cNvCxnSpPr/>
          <p:nvPr/>
        </p:nvCxnSpPr>
        <p:spPr>
          <a:xfrm rot="10800000" flipH="1">
            <a:off x="801550" y="405200"/>
            <a:ext cx="8117700" cy="4800"/>
          </a:xfrm>
          <a:prstGeom prst="straightConnector1">
            <a:avLst/>
          </a:prstGeom>
          <a:noFill/>
          <a:ln w="9525" cap="flat" cmpd="sng">
            <a:solidFill>
              <a:srgbClr val="56C870"/>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7">
  <p:cSld name="CUSTOM_6">
    <p:bg>
      <p:bgPr>
        <a:solidFill>
          <a:schemeClr val="dk2"/>
        </a:solidFill>
        <a:effectLst/>
      </p:bgPr>
    </p:bg>
    <p:spTree>
      <p:nvGrpSpPr>
        <p:cNvPr id="1" name="Shape 189"/>
        <p:cNvGrpSpPr/>
        <p:nvPr/>
      </p:nvGrpSpPr>
      <p:grpSpPr>
        <a:xfrm>
          <a:off x="0" y="0"/>
          <a:ext cx="0" cy="0"/>
          <a:chOff x="0" y="0"/>
          <a:chExt cx="0" cy="0"/>
        </a:xfrm>
      </p:grpSpPr>
      <p:pic>
        <p:nvPicPr>
          <p:cNvPr id="190" name="Google Shape;190;p22"/>
          <p:cNvPicPr preferRelativeResize="0"/>
          <p:nvPr/>
        </p:nvPicPr>
        <p:blipFill>
          <a:blip r:embed="rId2">
            <a:alphaModFix/>
          </a:blip>
          <a:stretch>
            <a:fillRect/>
          </a:stretch>
        </p:blipFill>
        <p:spPr>
          <a:xfrm>
            <a:off x="3280250" y="0"/>
            <a:ext cx="5863751" cy="5143500"/>
          </a:xfrm>
          <a:prstGeom prst="rect">
            <a:avLst/>
          </a:prstGeom>
          <a:noFill/>
          <a:ln>
            <a:noFill/>
          </a:ln>
        </p:spPr>
      </p:pic>
      <p:sp>
        <p:nvSpPr>
          <p:cNvPr id="191" name="Google Shape;191;p22"/>
          <p:cNvSpPr txBox="1"/>
          <p:nvPr/>
        </p:nvSpPr>
        <p:spPr>
          <a:xfrm>
            <a:off x="5389551" y="769241"/>
            <a:ext cx="3474000" cy="926100"/>
          </a:xfrm>
          <a:prstGeom prst="rect">
            <a:avLst/>
          </a:prstGeom>
          <a:noFill/>
          <a:ln>
            <a:noFill/>
          </a:ln>
        </p:spPr>
        <p:txBody>
          <a:bodyPr spcFirstLastPara="1" wrap="square" lIns="91425" tIns="91425" rIns="91425" bIns="91425" anchor="ctr" anchorCtr="0">
            <a:spAutoFit/>
          </a:bodyPr>
          <a:lstStyle/>
          <a:p>
            <a:pPr marL="0" lvl="0" indent="0" algn="l" rtl="0">
              <a:lnSpc>
                <a:spcPct val="100000"/>
              </a:lnSpc>
              <a:spcBef>
                <a:spcPts val="0"/>
              </a:spcBef>
              <a:spcAft>
                <a:spcPts val="0"/>
              </a:spcAft>
              <a:buNone/>
            </a:pPr>
            <a:r>
              <a:rPr lang="en" b="1" i="1">
                <a:solidFill>
                  <a:srgbClr val="132128"/>
                </a:solidFill>
                <a:latin typeface="Inria Serif"/>
                <a:ea typeface="Inria Serif"/>
                <a:cs typeface="Inria Serif"/>
                <a:sym typeface="Inria Serif"/>
              </a:rPr>
              <a:t>English proficiency and online test</a:t>
            </a:r>
            <a:endParaRPr b="1" i="1">
              <a:solidFill>
                <a:srgbClr val="132128"/>
              </a:solidFill>
              <a:latin typeface="Inria Serif"/>
              <a:ea typeface="Inria Serif"/>
              <a:cs typeface="Inria Serif"/>
              <a:sym typeface="Inria Serif"/>
            </a:endParaRPr>
          </a:p>
          <a:p>
            <a:pPr marL="0" lvl="0" indent="0" algn="l" rtl="0">
              <a:lnSpc>
                <a:spcPct val="100000"/>
              </a:lnSpc>
              <a:spcBef>
                <a:spcPts val="500"/>
              </a:spcBef>
              <a:spcAft>
                <a:spcPts val="500"/>
              </a:spcAft>
              <a:buNone/>
            </a:pPr>
            <a:r>
              <a:rPr lang="en" sz="1000">
                <a:solidFill>
                  <a:srgbClr val="132128"/>
                </a:solidFill>
                <a:latin typeface="Inter"/>
                <a:ea typeface="Inter"/>
                <a:cs typeface="Inter"/>
                <a:sym typeface="Inter"/>
              </a:rPr>
              <a:t>Combination of AI-based tests validating English proficiency, and online coding exams in relevant competencies.</a:t>
            </a:r>
            <a:endParaRPr sz="1000">
              <a:solidFill>
                <a:srgbClr val="132128"/>
              </a:solidFill>
              <a:latin typeface="Inter"/>
              <a:ea typeface="Inter"/>
              <a:cs typeface="Inter"/>
              <a:sym typeface="Inter"/>
            </a:endParaRPr>
          </a:p>
        </p:txBody>
      </p:sp>
      <p:sp>
        <p:nvSpPr>
          <p:cNvPr id="192" name="Google Shape;192;p22"/>
          <p:cNvSpPr txBox="1"/>
          <p:nvPr/>
        </p:nvSpPr>
        <p:spPr>
          <a:xfrm>
            <a:off x="5389625" y="2131180"/>
            <a:ext cx="3474000" cy="7722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b="1" i="1">
                <a:solidFill>
                  <a:srgbClr val="132128"/>
                </a:solidFill>
                <a:latin typeface="Inria Serif"/>
                <a:ea typeface="Inria Serif"/>
                <a:cs typeface="Inria Serif"/>
                <a:sym typeface="Inria Serif"/>
              </a:rPr>
              <a:t>Technical expertise and soft skills</a:t>
            </a:r>
            <a:endParaRPr b="1" i="1">
              <a:solidFill>
                <a:srgbClr val="132128"/>
              </a:solidFill>
              <a:latin typeface="Inria Serif"/>
              <a:ea typeface="Inria Serif"/>
              <a:cs typeface="Inria Serif"/>
              <a:sym typeface="Inria Serif"/>
            </a:endParaRPr>
          </a:p>
          <a:p>
            <a:pPr marL="0" lvl="0" indent="0" algn="l" rtl="0">
              <a:lnSpc>
                <a:spcPct val="100000"/>
              </a:lnSpc>
              <a:spcBef>
                <a:spcPts val="500"/>
              </a:spcBef>
              <a:spcAft>
                <a:spcPts val="500"/>
              </a:spcAft>
              <a:buNone/>
            </a:pPr>
            <a:r>
              <a:rPr lang="en" sz="1000">
                <a:solidFill>
                  <a:srgbClr val="132128"/>
                </a:solidFill>
                <a:latin typeface="Inter"/>
                <a:ea typeface="Inter"/>
                <a:cs typeface="Inter"/>
                <a:sym typeface="Inter"/>
              </a:rPr>
              <a:t>Live evaluation of problem solving and theoretical knowledge, soft skills and communication skills.</a:t>
            </a:r>
            <a:endParaRPr sz="1000">
              <a:solidFill>
                <a:srgbClr val="132128"/>
              </a:solidFill>
              <a:latin typeface="Inter"/>
              <a:ea typeface="Inter"/>
              <a:cs typeface="Inter"/>
              <a:sym typeface="Inter"/>
            </a:endParaRPr>
          </a:p>
        </p:txBody>
      </p:sp>
      <p:sp>
        <p:nvSpPr>
          <p:cNvPr id="193" name="Google Shape;193;p22"/>
          <p:cNvSpPr txBox="1"/>
          <p:nvPr/>
        </p:nvSpPr>
        <p:spPr>
          <a:xfrm>
            <a:off x="5389625" y="3380741"/>
            <a:ext cx="3474000" cy="926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b="1" i="1">
                <a:solidFill>
                  <a:srgbClr val="132128"/>
                </a:solidFill>
                <a:latin typeface="Inria Serif"/>
                <a:ea typeface="Inria Serif"/>
                <a:cs typeface="Inria Serif"/>
                <a:sym typeface="Inria Serif"/>
              </a:rPr>
              <a:t>Profile optimization and mapping</a:t>
            </a:r>
            <a:endParaRPr b="1" i="1">
              <a:solidFill>
                <a:srgbClr val="132128"/>
              </a:solidFill>
              <a:latin typeface="Inria Serif"/>
              <a:ea typeface="Inria Serif"/>
              <a:cs typeface="Inria Serif"/>
              <a:sym typeface="Inria Serif"/>
            </a:endParaRPr>
          </a:p>
          <a:p>
            <a:pPr marL="0" lvl="0" indent="0" algn="l" rtl="0">
              <a:lnSpc>
                <a:spcPct val="100000"/>
              </a:lnSpc>
              <a:spcBef>
                <a:spcPts val="500"/>
              </a:spcBef>
              <a:spcAft>
                <a:spcPts val="500"/>
              </a:spcAft>
              <a:buNone/>
            </a:pPr>
            <a:r>
              <a:rPr lang="en" sz="1000">
                <a:solidFill>
                  <a:srgbClr val="132128"/>
                </a:solidFill>
                <a:latin typeface="Inter"/>
                <a:ea typeface="Inter"/>
                <a:cs typeface="Inter"/>
                <a:sym typeface="Inter"/>
              </a:rPr>
              <a:t>Consultative review of past experience to better enable Andela Match algorithm and discover suitable client opportunities.</a:t>
            </a:r>
            <a:endParaRPr sz="1000">
              <a:solidFill>
                <a:srgbClr val="132128"/>
              </a:solidFill>
              <a:latin typeface="Inter"/>
              <a:ea typeface="Inter"/>
              <a:cs typeface="Inter"/>
              <a:sym typeface="Inter"/>
            </a:endParaRPr>
          </a:p>
        </p:txBody>
      </p:sp>
      <p:cxnSp>
        <p:nvCxnSpPr>
          <p:cNvPr id="194" name="Google Shape;194;p22"/>
          <p:cNvCxnSpPr>
            <a:stCxn id="195" idx="2"/>
            <a:endCxn id="196" idx="0"/>
          </p:cNvCxnSpPr>
          <p:nvPr/>
        </p:nvCxnSpPr>
        <p:spPr>
          <a:xfrm>
            <a:off x="4738100" y="1378964"/>
            <a:ext cx="0" cy="2327700"/>
          </a:xfrm>
          <a:prstGeom prst="straightConnector1">
            <a:avLst/>
          </a:prstGeom>
          <a:noFill/>
          <a:ln w="9525" cap="flat" cmpd="sng">
            <a:solidFill>
              <a:srgbClr val="FFFFFF"/>
            </a:solidFill>
            <a:prstDash val="dash"/>
            <a:round/>
            <a:headEnd type="none" w="med" len="med"/>
            <a:tailEnd type="none" w="med" len="med"/>
          </a:ln>
        </p:spPr>
      </p:cxnSp>
      <p:sp>
        <p:nvSpPr>
          <p:cNvPr id="197" name="Google Shape;197;p22"/>
          <p:cNvSpPr/>
          <p:nvPr/>
        </p:nvSpPr>
        <p:spPr>
          <a:xfrm>
            <a:off x="4491806" y="1644925"/>
            <a:ext cx="492600" cy="492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4491806" y="2948788"/>
            <a:ext cx="492600" cy="492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4233650" y="1099064"/>
            <a:ext cx="1008900" cy="279900"/>
          </a:xfrm>
          <a:prstGeom prst="roundRect">
            <a:avLst>
              <a:gd name="adj" fmla="val 50000"/>
            </a:avLst>
          </a:prstGeom>
          <a:solidFill>
            <a:srgbClr val="173B3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Inter Medium"/>
                <a:ea typeface="Inter Medium"/>
                <a:cs typeface="Inter Medium"/>
                <a:sym typeface="Inter Medium"/>
              </a:rPr>
              <a:t>Step 1</a:t>
            </a:r>
            <a:endParaRPr sz="1000">
              <a:solidFill>
                <a:srgbClr val="FFFFFF"/>
              </a:solidFill>
              <a:latin typeface="Inter Medium"/>
              <a:ea typeface="Inter Medium"/>
              <a:cs typeface="Inter Medium"/>
              <a:sym typeface="Inter Medium"/>
            </a:endParaRPr>
          </a:p>
        </p:txBody>
      </p:sp>
      <p:sp>
        <p:nvSpPr>
          <p:cNvPr id="199" name="Google Shape;199;p22"/>
          <p:cNvSpPr/>
          <p:nvPr/>
        </p:nvSpPr>
        <p:spPr>
          <a:xfrm>
            <a:off x="4233650" y="2403467"/>
            <a:ext cx="1008900" cy="279900"/>
          </a:xfrm>
          <a:prstGeom prst="roundRect">
            <a:avLst>
              <a:gd name="adj" fmla="val 50000"/>
            </a:avLst>
          </a:prstGeom>
          <a:solidFill>
            <a:srgbClr val="173B3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Inter Medium"/>
                <a:ea typeface="Inter Medium"/>
                <a:cs typeface="Inter Medium"/>
                <a:sym typeface="Inter Medium"/>
              </a:rPr>
              <a:t>Step 2</a:t>
            </a:r>
            <a:endParaRPr sz="1000">
              <a:solidFill>
                <a:srgbClr val="FFFFFF"/>
              </a:solidFill>
              <a:latin typeface="Inter Medium"/>
              <a:ea typeface="Inter Medium"/>
              <a:cs typeface="Inter Medium"/>
              <a:sym typeface="Inter Medium"/>
            </a:endParaRPr>
          </a:p>
        </p:txBody>
      </p:sp>
      <p:sp>
        <p:nvSpPr>
          <p:cNvPr id="196" name="Google Shape;196;p22"/>
          <p:cNvSpPr/>
          <p:nvPr/>
        </p:nvSpPr>
        <p:spPr>
          <a:xfrm>
            <a:off x="4233650" y="3706796"/>
            <a:ext cx="1008900" cy="279900"/>
          </a:xfrm>
          <a:prstGeom prst="roundRect">
            <a:avLst>
              <a:gd name="adj" fmla="val 50000"/>
            </a:avLst>
          </a:prstGeom>
          <a:solidFill>
            <a:srgbClr val="173B3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Inter Medium"/>
                <a:ea typeface="Inter Medium"/>
                <a:cs typeface="Inter Medium"/>
                <a:sym typeface="Inter Medium"/>
              </a:rPr>
              <a:t>Step 3</a:t>
            </a:r>
            <a:endParaRPr sz="1000">
              <a:solidFill>
                <a:srgbClr val="FFFFFF"/>
              </a:solidFill>
              <a:latin typeface="Inter Medium"/>
              <a:ea typeface="Inter Medium"/>
              <a:cs typeface="Inter Medium"/>
              <a:sym typeface="Inter Medium"/>
            </a:endParaRPr>
          </a:p>
        </p:txBody>
      </p:sp>
      <p:sp>
        <p:nvSpPr>
          <p:cNvPr id="200" name="Google Shape;200;p22"/>
          <p:cNvSpPr txBox="1"/>
          <p:nvPr/>
        </p:nvSpPr>
        <p:spPr>
          <a:xfrm>
            <a:off x="4444706" y="1660375"/>
            <a:ext cx="586800" cy="4617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1000" b="1">
                <a:solidFill>
                  <a:srgbClr val="173B3F"/>
                </a:solidFill>
                <a:latin typeface="Inter"/>
                <a:ea typeface="Inter"/>
                <a:cs typeface="Inter"/>
                <a:sym typeface="Inter"/>
              </a:rPr>
              <a:t>10%</a:t>
            </a:r>
            <a:endParaRPr sz="1000" b="1">
              <a:solidFill>
                <a:srgbClr val="173B3F"/>
              </a:solidFill>
              <a:latin typeface="Inter"/>
              <a:ea typeface="Inter"/>
              <a:cs typeface="Inter"/>
              <a:sym typeface="Inter"/>
            </a:endParaRPr>
          </a:p>
          <a:p>
            <a:pPr marL="0" lvl="0" indent="0" algn="ctr" rtl="0">
              <a:lnSpc>
                <a:spcPct val="90000"/>
              </a:lnSpc>
              <a:spcBef>
                <a:spcPts val="0"/>
              </a:spcBef>
              <a:spcAft>
                <a:spcPts val="0"/>
              </a:spcAft>
              <a:buNone/>
            </a:pPr>
            <a:r>
              <a:rPr lang="en" sz="1000" b="1">
                <a:solidFill>
                  <a:srgbClr val="173B3F"/>
                </a:solidFill>
                <a:latin typeface="Inter"/>
                <a:ea typeface="Inter"/>
                <a:cs typeface="Inter"/>
                <a:sym typeface="Inter"/>
              </a:rPr>
              <a:t>pass</a:t>
            </a:r>
            <a:endParaRPr sz="1000" b="1">
              <a:solidFill>
                <a:srgbClr val="173B3F"/>
              </a:solidFill>
              <a:latin typeface="Inter"/>
              <a:ea typeface="Inter"/>
              <a:cs typeface="Inter"/>
              <a:sym typeface="Inter"/>
            </a:endParaRPr>
          </a:p>
        </p:txBody>
      </p:sp>
      <p:sp>
        <p:nvSpPr>
          <p:cNvPr id="201" name="Google Shape;201;p22"/>
          <p:cNvSpPr txBox="1"/>
          <p:nvPr/>
        </p:nvSpPr>
        <p:spPr>
          <a:xfrm>
            <a:off x="4444706" y="2964238"/>
            <a:ext cx="586800" cy="4617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 sz="1000" b="1">
                <a:solidFill>
                  <a:srgbClr val="173B3F"/>
                </a:solidFill>
                <a:latin typeface="Inter"/>
                <a:ea typeface="Inter"/>
                <a:cs typeface="Inter"/>
                <a:sym typeface="Inter"/>
              </a:rPr>
              <a:t>3%</a:t>
            </a:r>
            <a:endParaRPr sz="1000" b="1">
              <a:solidFill>
                <a:srgbClr val="173B3F"/>
              </a:solidFill>
              <a:latin typeface="Inter"/>
              <a:ea typeface="Inter"/>
              <a:cs typeface="Inter"/>
              <a:sym typeface="Inter"/>
            </a:endParaRPr>
          </a:p>
          <a:p>
            <a:pPr marL="0" lvl="0" indent="0" algn="ctr" rtl="0">
              <a:lnSpc>
                <a:spcPct val="90000"/>
              </a:lnSpc>
              <a:spcBef>
                <a:spcPts val="0"/>
              </a:spcBef>
              <a:spcAft>
                <a:spcPts val="0"/>
              </a:spcAft>
              <a:buNone/>
            </a:pPr>
            <a:r>
              <a:rPr lang="en" sz="1000" b="1">
                <a:solidFill>
                  <a:srgbClr val="173B3F"/>
                </a:solidFill>
                <a:latin typeface="Inter"/>
                <a:ea typeface="Inter"/>
                <a:cs typeface="Inter"/>
                <a:sym typeface="Inter"/>
              </a:rPr>
              <a:t>pass</a:t>
            </a:r>
            <a:endParaRPr sz="1000" b="1">
              <a:solidFill>
                <a:srgbClr val="173B3F"/>
              </a:solidFill>
              <a:latin typeface="Inter"/>
              <a:ea typeface="Inter"/>
              <a:cs typeface="Inter"/>
              <a:sym typeface="Inter"/>
            </a:endParaRPr>
          </a:p>
        </p:txBody>
      </p:sp>
      <p:sp>
        <p:nvSpPr>
          <p:cNvPr id="202" name="Google Shape;202;p22"/>
          <p:cNvSpPr txBox="1"/>
          <p:nvPr/>
        </p:nvSpPr>
        <p:spPr>
          <a:xfrm>
            <a:off x="801550" y="86900"/>
            <a:ext cx="2320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rgbClr val="FFFFFF"/>
                </a:solidFill>
                <a:latin typeface="Inter"/>
                <a:ea typeface="Inter"/>
                <a:cs typeface="Inter"/>
                <a:sym typeface="Inter"/>
              </a:rPr>
              <a:t>Our Assessment Process</a:t>
            </a:r>
            <a:endParaRPr sz="900">
              <a:solidFill>
                <a:srgbClr val="FFFFFF"/>
              </a:solidFill>
              <a:latin typeface="Inter"/>
              <a:ea typeface="Inter"/>
              <a:cs typeface="Inter"/>
              <a:sym typeface="Inter"/>
            </a:endParaRPr>
          </a:p>
        </p:txBody>
      </p:sp>
      <p:sp>
        <p:nvSpPr>
          <p:cNvPr id="203" name="Google Shape;203;p22"/>
          <p:cNvSpPr txBox="1"/>
          <p:nvPr/>
        </p:nvSpPr>
        <p:spPr>
          <a:xfrm>
            <a:off x="383650" y="1907875"/>
            <a:ext cx="2750700" cy="1269900"/>
          </a:xfrm>
          <a:prstGeom prst="rect">
            <a:avLst/>
          </a:prstGeom>
          <a:noFill/>
          <a:ln>
            <a:noFill/>
          </a:ln>
        </p:spPr>
        <p:txBody>
          <a:bodyPr spcFirstLastPara="1" wrap="square" lIns="68575" tIns="34275" rIns="68575" bIns="34275" anchor="t" anchorCtr="0">
            <a:spAutoFit/>
          </a:bodyPr>
          <a:lstStyle/>
          <a:p>
            <a:pPr marL="0" lvl="0" indent="0" algn="l" rtl="0">
              <a:lnSpc>
                <a:spcPct val="100000"/>
              </a:lnSpc>
              <a:spcBef>
                <a:spcPts val="0"/>
              </a:spcBef>
              <a:spcAft>
                <a:spcPts val="0"/>
              </a:spcAft>
              <a:buNone/>
            </a:pPr>
            <a:r>
              <a:rPr lang="en" sz="1800">
                <a:solidFill>
                  <a:srgbClr val="FFFFFF"/>
                </a:solidFill>
                <a:latin typeface="Inter"/>
                <a:ea typeface="Inter"/>
                <a:cs typeface="Inter"/>
                <a:sym typeface="Inter"/>
              </a:rPr>
              <a:t>Three-step process increases</a:t>
            </a:r>
            <a:r>
              <a:rPr lang="en" sz="1600">
                <a:solidFill>
                  <a:srgbClr val="FFFFFF"/>
                </a:solidFill>
                <a:latin typeface="Inter"/>
                <a:ea typeface="Inter"/>
                <a:cs typeface="Inter"/>
                <a:sym typeface="Inter"/>
              </a:rPr>
              <a:t> </a:t>
            </a:r>
            <a:r>
              <a:rPr lang="en" sz="2000" b="1" i="1">
                <a:solidFill>
                  <a:srgbClr val="56C870"/>
                </a:solidFill>
                <a:latin typeface="Inria Serif"/>
                <a:ea typeface="Inria Serif"/>
                <a:cs typeface="Inria Serif"/>
                <a:sym typeface="Inria Serif"/>
              </a:rPr>
              <a:t>speed</a:t>
            </a:r>
            <a:r>
              <a:rPr lang="en" sz="2000">
                <a:solidFill>
                  <a:srgbClr val="FFFFFF"/>
                </a:solidFill>
                <a:latin typeface="Inter"/>
                <a:ea typeface="Inter"/>
                <a:cs typeface="Inter"/>
                <a:sym typeface="Inter"/>
              </a:rPr>
              <a:t>, </a:t>
            </a:r>
            <a:r>
              <a:rPr lang="en" sz="2000" b="1" i="1">
                <a:solidFill>
                  <a:srgbClr val="56C870"/>
                </a:solidFill>
                <a:latin typeface="Inria Serif"/>
                <a:ea typeface="Inria Serif"/>
                <a:cs typeface="Inria Serif"/>
                <a:sym typeface="Inria Serif"/>
              </a:rPr>
              <a:t>consistency</a:t>
            </a:r>
            <a:r>
              <a:rPr lang="en" sz="1800" b="1" i="1">
                <a:solidFill>
                  <a:srgbClr val="56C870"/>
                </a:solidFill>
                <a:latin typeface="Inria Serif"/>
                <a:ea typeface="Inria Serif"/>
                <a:cs typeface="Inria Serif"/>
                <a:sym typeface="Inria Serif"/>
              </a:rPr>
              <a:t> </a:t>
            </a:r>
            <a:r>
              <a:rPr lang="en" sz="1800">
                <a:solidFill>
                  <a:srgbClr val="FFFFFF"/>
                </a:solidFill>
                <a:latin typeface="Inter"/>
                <a:ea typeface="Inter"/>
                <a:cs typeface="Inter"/>
                <a:sym typeface="Inter"/>
              </a:rPr>
              <a:t>and</a:t>
            </a:r>
            <a:r>
              <a:rPr lang="en" sz="1800" b="1" i="1">
                <a:solidFill>
                  <a:srgbClr val="56C870"/>
                </a:solidFill>
                <a:latin typeface="Inria Serif"/>
                <a:ea typeface="Inria Serif"/>
                <a:cs typeface="Inria Serif"/>
                <a:sym typeface="Inria Serif"/>
              </a:rPr>
              <a:t> </a:t>
            </a:r>
            <a:r>
              <a:rPr lang="en" sz="2000" b="1" i="1">
                <a:solidFill>
                  <a:srgbClr val="56C870"/>
                </a:solidFill>
                <a:latin typeface="Inria Serif"/>
                <a:ea typeface="Inria Serif"/>
                <a:cs typeface="Inria Serif"/>
                <a:sym typeface="Inria Serif"/>
              </a:rPr>
              <a:t>quality</a:t>
            </a:r>
            <a:endParaRPr sz="1800">
              <a:solidFill>
                <a:srgbClr val="173B3F"/>
              </a:solidFill>
              <a:latin typeface="Inter"/>
              <a:ea typeface="Inter"/>
              <a:cs typeface="Inter"/>
              <a:sym typeface="Inter"/>
            </a:endParaRPr>
          </a:p>
        </p:txBody>
      </p:sp>
      <p:sp>
        <p:nvSpPr>
          <p:cNvPr id="204" name="Google Shape;204;p22"/>
          <p:cNvSpPr txBox="1"/>
          <p:nvPr/>
        </p:nvSpPr>
        <p:spPr>
          <a:xfrm>
            <a:off x="130295" y="4648242"/>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accent1"/>
                </a:solidFill>
                <a:latin typeface="Inter ExtraLight"/>
                <a:ea typeface="Inter ExtraLight"/>
                <a:cs typeface="Inter ExtraLight"/>
                <a:sym typeface="Inter ExtraLight"/>
              </a:rPr>
              <a:t>Page </a:t>
            </a:r>
            <a:fld id="{00000000-1234-1234-1234-123412341234}" type="slidenum">
              <a:rPr lang="en" sz="700">
                <a:solidFill>
                  <a:schemeClr val="accent1"/>
                </a:solidFill>
                <a:latin typeface="Inter ExtraLight"/>
                <a:ea typeface="Inter ExtraLight"/>
                <a:cs typeface="Inter ExtraLight"/>
                <a:sym typeface="Inter ExtraLight"/>
              </a:rPr>
              <a:t>‹#›</a:t>
            </a:fld>
            <a:endParaRPr sz="700">
              <a:solidFill>
                <a:schemeClr val="accent1"/>
              </a:solidFill>
              <a:latin typeface="Inter ExtraLight"/>
              <a:ea typeface="Inter ExtraLight"/>
              <a:cs typeface="Inter ExtraLight"/>
              <a:sym typeface="Inter ExtraLight"/>
            </a:endParaRPr>
          </a:p>
        </p:txBody>
      </p:sp>
      <p:cxnSp>
        <p:nvCxnSpPr>
          <p:cNvPr id="205" name="Google Shape;205;p22"/>
          <p:cNvCxnSpPr/>
          <p:nvPr/>
        </p:nvCxnSpPr>
        <p:spPr>
          <a:xfrm>
            <a:off x="801550" y="410000"/>
            <a:ext cx="3315600" cy="0"/>
          </a:xfrm>
          <a:prstGeom prst="straightConnector1">
            <a:avLst/>
          </a:prstGeom>
          <a:noFill/>
          <a:ln w="9525" cap="flat" cmpd="sng">
            <a:solidFill>
              <a:srgbClr val="56C870"/>
            </a:solidFill>
            <a:prstDash val="solid"/>
            <a:round/>
            <a:headEnd type="none" w="med" len="med"/>
            <a:tailEnd type="none" w="med" len="med"/>
          </a:ln>
        </p:spPr>
      </p:cxnSp>
      <p:pic>
        <p:nvPicPr>
          <p:cNvPr id="206" name="Google Shape;206;p22"/>
          <p:cNvPicPr preferRelativeResize="0"/>
          <p:nvPr/>
        </p:nvPicPr>
        <p:blipFill rotWithShape="1">
          <a:blip r:embed="rId3">
            <a:alphaModFix/>
          </a:blip>
          <a:srcRect t="109" b="99"/>
          <a:stretch/>
        </p:blipFill>
        <p:spPr>
          <a:xfrm>
            <a:off x="225250" y="209725"/>
            <a:ext cx="358785" cy="3936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ndela" type="blank">
  <p:cSld name="Andela">
    <p:spTree>
      <p:nvGrpSpPr>
        <p:cNvPr id="1" name="Shape 27"/>
        <p:cNvGrpSpPr/>
        <p:nvPr/>
      </p:nvGrpSpPr>
      <p:grpSpPr>
        <a:xfrm>
          <a:off x="0" y="0"/>
          <a:ext cx="0" cy="0"/>
          <a:chOff x="0" y="0"/>
          <a:chExt cx="0" cy="0"/>
        </a:xfrm>
      </p:grpSpPr>
      <p:sp>
        <p:nvSpPr>
          <p:cNvPr id="28" name="Google Shape;2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9" name="Google Shape;2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000">
                <a:solidFill>
                  <a:srgbClr val="3359D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3447136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2"/>
        </a:solidFill>
        <a:effectLst/>
      </p:bgPr>
    </p:bg>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360755" y="329900"/>
            <a:ext cx="1001220" cy="2633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2"/>
        </a:solid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pic>
        <p:nvPicPr>
          <p:cNvPr id="15" name="Google Shape;15;p4"/>
          <p:cNvPicPr preferRelativeResize="0"/>
          <p:nvPr/>
        </p:nvPicPr>
        <p:blipFill rotWithShape="1">
          <a:blip r:embed="rId2">
            <a:alphaModFix/>
          </a:blip>
          <a:srcRect l="79" r="79"/>
          <a:stretch/>
        </p:blipFill>
        <p:spPr>
          <a:xfrm>
            <a:off x="360755" y="329900"/>
            <a:ext cx="1001221" cy="2633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27"/>
        <p:cNvGrpSpPr/>
        <p:nvPr/>
      </p:nvGrpSpPr>
      <p:grpSpPr>
        <a:xfrm>
          <a:off x="0" y="0"/>
          <a:ext cx="0" cy="0"/>
          <a:chOff x="0" y="0"/>
          <a:chExt cx="0" cy="0"/>
        </a:xfrm>
      </p:grpSpPr>
      <p:pic>
        <p:nvPicPr>
          <p:cNvPr id="28" name="Google Shape;28;p8"/>
          <p:cNvPicPr preferRelativeResize="0"/>
          <p:nvPr/>
        </p:nvPicPr>
        <p:blipFill>
          <a:blip r:embed="rId2">
            <a:alphaModFix/>
          </a:blip>
          <a:stretch>
            <a:fillRect/>
          </a:stretch>
        </p:blipFill>
        <p:spPr>
          <a:xfrm>
            <a:off x="225250" y="209725"/>
            <a:ext cx="358785" cy="393600"/>
          </a:xfrm>
          <a:prstGeom prst="rect">
            <a:avLst/>
          </a:prstGeom>
          <a:noFill/>
          <a:ln>
            <a:noFill/>
          </a:ln>
        </p:spPr>
      </p:pic>
      <p:sp>
        <p:nvSpPr>
          <p:cNvPr id="29" name="Google Shape;29;p8"/>
          <p:cNvSpPr txBox="1"/>
          <p:nvPr/>
        </p:nvSpPr>
        <p:spPr>
          <a:xfrm>
            <a:off x="130295" y="4648242"/>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dk1"/>
                </a:solidFill>
                <a:latin typeface="Inter ExtraLight"/>
                <a:ea typeface="Inter ExtraLight"/>
                <a:cs typeface="Inter ExtraLight"/>
                <a:sym typeface="Inter ExtraLight"/>
              </a:rPr>
              <a:t>Page </a:t>
            </a:r>
            <a:fld id="{00000000-1234-1234-1234-123412341234}" type="slidenum">
              <a:rPr lang="en" sz="700">
                <a:solidFill>
                  <a:schemeClr val="dk1"/>
                </a:solidFill>
                <a:latin typeface="Inter ExtraLight"/>
                <a:ea typeface="Inter ExtraLight"/>
                <a:cs typeface="Inter ExtraLight"/>
                <a:sym typeface="Inter ExtraLight"/>
              </a:rPr>
              <a:t>‹#›</a:t>
            </a:fld>
            <a:endParaRPr sz="700">
              <a:solidFill>
                <a:schemeClr val="dk1"/>
              </a:solidFill>
              <a:latin typeface="Inter ExtraLight"/>
              <a:ea typeface="Inter ExtraLight"/>
              <a:cs typeface="Inter ExtraLight"/>
              <a:sym typeface="Inter ExtraLight"/>
            </a:endParaRPr>
          </a:p>
        </p:txBody>
      </p:sp>
      <p:cxnSp>
        <p:nvCxnSpPr>
          <p:cNvPr id="30" name="Google Shape;30;p8"/>
          <p:cNvCxnSpPr/>
          <p:nvPr/>
        </p:nvCxnSpPr>
        <p:spPr>
          <a:xfrm>
            <a:off x="801550" y="410000"/>
            <a:ext cx="3315600" cy="0"/>
          </a:xfrm>
          <a:prstGeom prst="straightConnector1">
            <a:avLst/>
          </a:prstGeom>
          <a:noFill/>
          <a:ln w="9525" cap="flat" cmpd="sng">
            <a:solidFill>
              <a:srgbClr val="56C870"/>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31"/>
        <p:cNvGrpSpPr/>
        <p:nvPr/>
      </p:nvGrpSpPr>
      <p:grpSpPr>
        <a:xfrm>
          <a:off x="0" y="0"/>
          <a:ext cx="0" cy="0"/>
          <a:chOff x="0" y="0"/>
          <a:chExt cx="0" cy="0"/>
        </a:xfrm>
      </p:grpSpPr>
      <p:sp>
        <p:nvSpPr>
          <p:cNvPr id="32" name="Google Shape;32;p9"/>
          <p:cNvSpPr txBox="1"/>
          <p:nvPr/>
        </p:nvSpPr>
        <p:spPr>
          <a:xfrm>
            <a:off x="130295" y="4648242"/>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accent1"/>
                </a:solidFill>
                <a:latin typeface="Inter ExtraLight"/>
                <a:ea typeface="Inter ExtraLight"/>
                <a:cs typeface="Inter ExtraLight"/>
                <a:sym typeface="Inter ExtraLight"/>
              </a:rPr>
              <a:t>Page </a:t>
            </a:r>
            <a:fld id="{00000000-1234-1234-1234-123412341234}" type="slidenum">
              <a:rPr lang="en" sz="700">
                <a:solidFill>
                  <a:schemeClr val="accent1"/>
                </a:solidFill>
                <a:latin typeface="Inter ExtraLight"/>
                <a:ea typeface="Inter ExtraLight"/>
                <a:cs typeface="Inter ExtraLight"/>
                <a:sym typeface="Inter ExtraLight"/>
              </a:rPr>
              <a:t>‹#›</a:t>
            </a:fld>
            <a:endParaRPr sz="700">
              <a:solidFill>
                <a:schemeClr val="accent1"/>
              </a:solidFill>
              <a:latin typeface="Inter ExtraLight"/>
              <a:ea typeface="Inter ExtraLight"/>
              <a:cs typeface="Inter ExtraLight"/>
              <a:sym typeface="Inter ExtraLight"/>
            </a:endParaRPr>
          </a:p>
        </p:txBody>
      </p:sp>
      <p:cxnSp>
        <p:nvCxnSpPr>
          <p:cNvPr id="33" name="Google Shape;33;p9"/>
          <p:cNvCxnSpPr/>
          <p:nvPr/>
        </p:nvCxnSpPr>
        <p:spPr>
          <a:xfrm>
            <a:off x="801550" y="410000"/>
            <a:ext cx="3315600" cy="0"/>
          </a:xfrm>
          <a:prstGeom prst="straightConnector1">
            <a:avLst/>
          </a:prstGeom>
          <a:noFill/>
          <a:ln w="9525" cap="flat" cmpd="sng">
            <a:solidFill>
              <a:srgbClr val="56C870"/>
            </a:solidFill>
            <a:prstDash val="solid"/>
            <a:round/>
            <a:headEnd type="none" w="med" len="med"/>
            <a:tailEnd type="none" w="med" len="med"/>
          </a:ln>
        </p:spPr>
      </p:cxnSp>
      <p:pic>
        <p:nvPicPr>
          <p:cNvPr id="34" name="Google Shape;34;p9"/>
          <p:cNvPicPr preferRelativeResize="0"/>
          <p:nvPr/>
        </p:nvPicPr>
        <p:blipFill rotWithShape="1">
          <a:blip r:embed="rId2">
            <a:alphaModFix/>
          </a:blip>
          <a:srcRect t="109" b="99"/>
          <a:stretch/>
        </p:blipFill>
        <p:spPr>
          <a:xfrm>
            <a:off x="225250" y="209725"/>
            <a:ext cx="35878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40"/>
        <p:cNvGrpSpPr/>
        <p:nvPr/>
      </p:nvGrpSpPr>
      <p:grpSpPr>
        <a:xfrm>
          <a:off x="0" y="0"/>
          <a:ext cx="0" cy="0"/>
          <a:chOff x="0" y="0"/>
          <a:chExt cx="0" cy="0"/>
        </a:xfrm>
      </p:grpSpPr>
      <p:sp>
        <p:nvSpPr>
          <p:cNvPr id="41" name="Google Shape;41;p11"/>
          <p:cNvSpPr txBox="1"/>
          <p:nvPr/>
        </p:nvSpPr>
        <p:spPr>
          <a:xfrm>
            <a:off x="130295" y="4648242"/>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accent1"/>
                </a:solidFill>
                <a:latin typeface="Inter ExtraLight"/>
                <a:ea typeface="Inter ExtraLight"/>
                <a:cs typeface="Inter ExtraLight"/>
                <a:sym typeface="Inter ExtraLight"/>
              </a:rPr>
              <a:t>Page </a:t>
            </a:r>
            <a:fld id="{00000000-1234-1234-1234-123412341234}" type="slidenum">
              <a:rPr lang="en" sz="700">
                <a:solidFill>
                  <a:schemeClr val="accent1"/>
                </a:solidFill>
                <a:latin typeface="Inter ExtraLight"/>
                <a:ea typeface="Inter ExtraLight"/>
                <a:cs typeface="Inter ExtraLight"/>
                <a:sym typeface="Inter ExtraLight"/>
              </a:rPr>
              <a:t>‹#›</a:t>
            </a:fld>
            <a:endParaRPr sz="700">
              <a:solidFill>
                <a:schemeClr val="accent1"/>
              </a:solidFill>
              <a:latin typeface="Inter ExtraLight"/>
              <a:ea typeface="Inter ExtraLight"/>
              <a:cs typeface="Inter ExtraLight"/>
              <a:sym typeface="Inter ExtraLight"/>
            </a:endParaRPr>
          </a:p>
        </p:txBody>
      </p:sp>
      <p:cxnSp>
        <p:nvCxnSpPr>
          <p:cNvPr id="42" name="Google Shape;42;p11"/>
          <p:cNvCxnSpPr/>
          <p:nvPr/>
        </p:nvCxnSpPr>
        <p:spPr>
          <a:xfrm>
            <a:off x="801550" y="410000"/>
            <a:ext cx="3315600" cy="0"/>
          </a:xfrm>
          <a:prstGeom prst="straightConnector1">
            <a:avLst/>
          </a:prstGeom>
          <a:noFill/>
          <a:ln w="9525" cap="flat" cmpd="sng">
            <a:solidFill>
              <a:srgbClr val="56C870"/>
            </a:solidFill>
            <a:prstDash val="solid"/>
            <a:round/>
            <a:headEnd type="none" w="med" len="med"/>
            <a:tailEnd type="none" w="med" len="med"/>
          </a:ln>
        </p:spPr>
      </p:cxnSp>
      <p:sp>
        <p:nvSpPr>
          <p:cNvPr id="43" name="Google Shape;43;p11"/>
          <p:cNvSpPr/>
          <p:nvPr/>
        </p:nvSpPr>
        <p:spPr>
          <a:xfrm rot="-5400000">
            <a:off x="3567900" y="-429750"/>
            <a:ext cx="5149200" cy="6003000"/>
          </a:xfrm>
          <a:prstGeom prst="round2SameRect">
            <a:avLst>
              <a:gd name="adj1" fmla="val 50000"/>
              <a:gd name="adj2" fmla="val 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 name="Google Shape;44;p11"/>
          <p:cNvPicPr preferRelativeResize="0"/>
          <p:nvPr/>
        </p:nvPicPr>
        <p:blipFill rotWithShape="1">
          <a:blip r:embed="rId2">
            <a:alphaModFix/>
          </a:blip>
          <a:srcRect t="109" b="99"/>
          <a:stretch/>
        </p:blipFill>
        <p:spPr>
          <a:xfrm>
            <a:off x="225250" y="209725"/>
            <a:ext cx="358785"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10">
  <p:cSld name="CUSTOM_9">
    <p:bg>
      <p:bgPr>
        <a:solidFill>
          <a:schemeClr val="dk2"/>
        </a:solidFill>
        <a:effectLst/>
      </p:bgPr>
    </p:bg>
    <p:spTree>
      <p:nvGrpSpPr>
        <p:cNvPr id="1" name="Shape 45"/>
        <p:cNvGrpSpPr/>
        <p:nvPr/>
      </p:nvGrpSpPr>
      <p:grpSpPr>
        <a:xfrm>
          <a:off x="0" y="0"/>
          <a:ext cx="0" cy="0"/>
          <a:chOff x="0" y="0"/>
          <a:chExt cx="0" cy="0"/>
        </a:xfrm>
      </p:grpSpPr>
      <p:sp>
        <p:nvSpPr>
          <p:cNvPr id="46" name="Google Shape;46;p12"/>
          <p:cNvSpPr txBox="1"/>
          <p:nvPr/>
        </p:nvSpPr>
        <p:spPr>
          <a:xfrm>
            <a:off x="130295" y="4648242"/>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accent1"/>
                </a:solidFill>
                <a:latin typeface="Inter ExtraLight"/>
                <a:ea typeface="Inter ExtraLight"/>
                <a:cs typeface="Inter ExtraLight"/>
                <a:sym typeface="Inter ExtraLight"/>
              </a:rPr>
              <a:t>Page </a:t>
            </a:r>
            <a:fld id="{00000000-1234-1234-1234-123412341234}" type="slidenum">
              <a:rPr lang="en" sz="700">
                <a:solidFill>
                  <a:schemeClr val="accent1"/>
                </a:solidFill>
                <a:latin typeface="Inter ExtraLight"/>
                <a:ea typeface="Inter ExtraLight"/>
                <a:cs typeface="Inter ExtraLight"/>
                <a:sym typeface="Inter ExtraLight"/>
              </a:rPr>
              <a:t>‹#›</a:t>
            </a:fld>
            <a:endParaRPr sz="700">
              <a:solidFill>
                <a:schemeClr val="accent1"/>
              </a:solidFill>
              <a:latin typeface="Inter ExtraLight"/>
              <a:ea typeface="Inter ExtraLight"/>
              <a:cs typeface="Inter ExtraLight"/>
              <a:sym typeface="Inter ExtraLight"/>
            </a:endParaRPr>
          </a:p>
        </p:txBody>
      </p:sp>
      <p:cxnSp>
        <p:nvCxnSpPr>
          <p:cNvPr id="47" name="Google Shape;47;p12"/>
          <p:cNvCxnSpPr/>
          <p:nvPr/>
        </p:nvCxnSpPr>
        <p:spPr>
          <a:xfrm>
            <a:off x="801550" y="410000"/>
            <a:ext cx="3315600" cy="0"/>
          </a:xfrm>
          <a:prstGeom prst="straightConnector1">
            <a:avLst/>
          </a:prstGeom>
          <a:noFill/>
          <a:ln w="9525" cap="flat" cmpd="sng">
            <a:solidFill>
              <a:srgbClr val="56C870"/>
            </a:solidFill>
            <a:prstDash val="solid"/>
            <a:round/>
            <a:headEnd type="none" w="med" len="med"/>
            <a:tailEnd type="none" w="med" len="med"/>
          </a:ln>
        </p:spPr>
      </p:cxnSp>
      <p:sp>
        <p:nvSpPr>
          <p:cNvPr id="48" name="Google Shape;48;p12"/>
          <p:cNvSpPr/>
          <p:nvPr/>
        </p:nvSpPr>
        <p:spPr>
          <a:xfrm rot="-5400000">
            <a:off x="3567900" y="-429750"/>
            <a:ext cx="5149200" cy="6003000"/>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Google Shape;49;p12"/>
          <p:cNvPicPr preferRelativeResize="0"/>
          <p:nvPr/>
        </p:nvPicPr>
        <p:blipFill rotWithShape="1">
          <a:blip r:embed="rId2">
            <a:alphaModFix/>
          </a:blip>
          <a:srcRect t="109" b="99"/>
          <a:stretch/>
        </p:blipFill>
        <p:spPr>
          <a:xfrm>
            <a:off x="225250" y="209725"/>
            <a:ext cx="358785" cy="3936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3"/>
          <p:cNvSpPr/>
          <p:nvPr/>
        </p:nvSpPr>
        <p:spPr>
          <a:xfrm>
            <a:off x="0" y="-5775"/>
            <a:ext cx="41172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3"/>
          <p:cNvSpPr txBox="1"/>
          <p:nvPr/>
        </p:nvSpPr>
        <p:spPr>
          <a:xfrm>
            <a:off x="130295" y="4648242"/>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accent1"/>
                </a:solidFill>
                <a:latin typeface="Inter ExtraLight"/>
                <a:ea typeface="Inter ExtraLight"/>
                <a:cs typeface="Inter ExtraLight"/>
                <a:sym typeface="Inter ExtraLight"/>
              </a:rPr>
              <a:t>Page </a:t>
            </a:r>
            <a:fld id="{00000000-1234-1234-1234-123412341234}" type="slidenum">
              <a:rPr lang="en" sz="700">
                <a:solidFill>
                  <a:schemeClr val="accent1"/>
                </a:solidFill>
                <a:latin typeface="Inter ExtraLight"/>
                <a:ea typeface="Inter ExtraLight"/>
                <a:cs typeface="Inter ExtraLight"/>
                <a:sym typeface="Inter ExtraLight"/>
              </a:rPr>
              <a:t>‹#›</a:t>
            </a:fld>
            <a:endParaRPr sz="700">
              <a:solidFill>
                <a:schemeClr val="accent1"/>
              </a:solidFill>
              <a:latin typeface="Inter ExtraLight"/>
              <a:ea typeface="Inter ExtraLight"/>
              <a:cs typeface="Inter ExtraLight"/>
              <a:sym typeface="Inter ExtraLight"/>
            </a:endParaRPr>
          </a:p>
        </p:txBody>
      </p:sp>
      <p:cxnSp>
        <p:nvCxnSpPr>
          <p:cNvPr id="53" name="Google Shape;53;p13"/>
          <p:cNvCxnSpPr/>
          <p:nvPr/>
        </p:nvCxnSpPr>
        <p:spPr>
          <a:xfrm>
            <a:off x="4342025" y="410000"/>
            <a:ext cx="4572600" cy="0"/>
          </a:xfrm>
          <a:prstGeom prst="straightConnector1">
            <a:avLst/>
          </a:prstGeom>
          <a:noFill/>
          <a:ln w="9525" cap="flat" cmpd="sng">
            <a:solidFill>
              <a:srgbClr val="56C870"/>
            </a:solidFill>
            <a:prstDash val="solid"/>
            <a:round/>
            <a:headEnd type="none" w="med" len="med"/>
            <a:tailEnd type="none" w="med" len="med"/>
          </a:ln>
        </p:spPr>
      </p:cxnSp>
      <p:pic>
        <p:nvPicPr>
          <p:cNvPr id="54" name="Google Shape;54;p13"/>
          <p:cNvPicPr preferRelativeResize="0"/>
          <p:nvPr/>
        </p:nvPicPr>
        <p:blipFill rotWithShape="1">
          <a:blip r:embed="rId2">
            <a:alphaModFix/>
          </a:blip>
          <a:srcRect t="109" b="99"/>
          <a:stretch/>
        </p:blipFill>
        <p:spPr>
          <a:xfrm>
            <a:off x="225250" y="209725"/>
            <a:ext cx="358785" cy="393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55"/>
        <p:cNvGrpSpPr/>
        <p:nvPr/>
      </p:nvGrpSpPr>
      <p:grpSpPr>
        <a:xfrm>
          <a:off x="0" y="0"/>
          <a:ext cx="0" cy="0"/>
          <a:chOff x="0" y="0"/>
          <a:chExt cx="0" cy="0"/>
        </a:xfrm>
      </p:grpSpPr>
      <p:sp>
        <p:nvSpPr>
          <p:cNvPr id="56" name="Google Shape;56;p14"/>
          <p:cNvSpPr/>
          <p:nvPr/>
        </p:nvSpPr>
        <p:spPr>
          <a:xfrm>
            <a:off x="5026800" y="0"/>
            <a:ext cx="41172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4"/>
          <p:cNvSpPr txBox="1"/>
          <p:nvPr/>
        </p:nvSpPr>
        <p:spPr>
          <a:xfrm>
            <a:off x="130295" y="4648242"/>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700">
                <a:solidFill>
                  <a:schemeClr val="dk2"/>
                </a:solidFill>
                <a:latin typeface="Inter ExtraLight"/>
                <a:ea typeface="Inter ExtraLight"/>
                <a:cs typeface="Inter ExtraLight"/>
                <a:sym typeface="Inter ExtraLight"/>
              </a:rPr>
              <a:t>Page </a:t>
            </a:r>
            <a:fld id="{00000000-1234-1234-1234-123412341234}" type="slidenum">
              <a:rPr lang="en" sz="700">
                <a:solidFill>
                  <a:schemeClr val="dk2"/>
                </a:solidFill>
                <a:latin typeface="Inter ExtraLight"/>
                <a:ea typeface="Inter ExtraLight"/>
                <a:cs typeface="Inter ExtraLight"/>
                <a:sym typeface="Inter ExtraLight"/>
              </a:rPr>
              <a:t>‹#›</a:t>
            </a:fld>
            <a:endParaRPr sz="700">
              <a:solidFill>
                <a:schemeClr val="dk2"/>
              </a:solidFill>
              <a:latin typeface="Inter ExtraLight"/>
              <a:ea typeface="Inter ExtraLight"/>
              <a:cs typeface="Inter ExtraLight"/>
              <a:sym typeface="Inter ExtraLight"/>
            </a:endParaRPr>
          </a:p>
        </p:txBody>
      </p:sp>
      <p:cxnSp>
        <p:nvCxnSpPr>
          <p:cNvPr id="58" name="Google Shape;58;p14"/>
          <p:cNvCxnSpPr/>
          <p:nvPr/>
        </p:nvCxnSpPr>
        <p:spPr>
          <a:xfrm>
            <a:off x="799725" y="410000"/>
            <a:ext cx="4004400" cy="0"/>
          </a:xfrm>
          <a:prstGeom prst="straightConnector1">
            <a:avLst/>
          </a:prstGeom>
          <a:noFill/>
          <a:ln w="9525" cap="flat" cmpd="sng">
            <a:solidFill>
              <a:srgbClr val="56C870"/>
            </a:solidFill>
            <a:prstDash val="solid"/>
            <a:round/>
            <a:headEnd type="none" w="med" len="med"/>
            <a:tailEnd type="none" w="med" len="med"/>
          </a:ln>
        </p:spPr>
      </p:cxnSp>
      <p:pic>
        <p:nvPicPr>
          <p:cNvPr id="59" name="Google Shape;59;p14"/>
          <p:cNvPicPr preferRelativeResize="0"/>
          <p:nvPr/>
        </p:nvPicPr>
        <p:blipFill>
          <a:blip r:embed="rId2">
            <a:alphaModFix/>
          </a:blip>
          <a:stretch>
            <a:fillRect/>
          </a:stretch>
        </p:blipFill>
        <p:spPr>
          <a:xfrm>
            <a:off x="225250" y="209725"/>
            <a:ext cx="358785"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4" r:id="rId4"/>
    <p:sldLayoutId id="2147483655"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70"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hyperlink" Target="mailto:your_email@example.co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3"/>
          <p:cNvSpPr txBox="1"/>
          <p:nvPr/>
        </p:nvSpPr>
        <p:spPr>
          <a:xfrm>
            <a:off x="299204" y="1486869"/>
            <a:ext cx="5883000" cy="2147100"/>
          </a:xfrm>
          <a:prstGeom prst="rect">
            <a:avLst/>
          </a:prstGeom>
          <a:noFill/>
          <a:ln>
            <a:noFill/>
          </a:ln>
        </p:spPr>
        <p:txBody>
          <a:bodyPr spcFirstLastPara="1" wrap="square" lIns="68575" tIns="34275" rIns="68575" bIns="34275" anchor="t" anchorCtr="0">
            <a:normAutofit/>
          </a:bodyPr>
          <a:lstStyle/>
          <a:p>
            <a:pPr marL="0" marR="0" lvl="0" indent="0" algn="l" rtl="0">
              <a:lnSpc>
                <a:spcPct val="75000"/>
              </a:lnSpc>
              <a:spcBef>
                <a:spcPts val="0"/>
              </a:spcBef>
              <a:spcAft>
                <a:spcPts val="0"/>
              </a:spcAft>
              <a:buNone/>
            </a:pPr>
            <a:r>
              <a:rPr lang="en-US" sz="6000" dirty="0">
                <a:solidFill>
                  <a:schemeClr val="accent1"/>
                </a:solidFill>
                <a:latin typeface="Inria Serif"/>
                <a:ea typeface="Inria Serif"/>
                <a:cs typeface="Inria Serif"/>
                <a:sym typeface="Inria Serif"/>
              </a:rPr>
              <a:t>Version Control &amp; PM Tools</a:t>
            </a:r>
            <a:endParaRPr sz="6000" i="1" dirty="0">
              <a:solidFill>
                <a:schemeClr val="accent1"/>
              </a:solidFill>
              <a:latin typeface="Inria Serif"/>
              <a:ea typeface="Inria Serif"/>
              <a:cs typeface="Inria Serif"/>
              <a:sym typeface="Inria Serif"/>
            </a:endParaRPr>
          </a:p>
        </p:txBody>
      </p:sp>
      <p:sp>
        <p:nvSpPr>
          <p:cNvPr id="212" name="Google Shape;212;p23"/>
          <p:cNvSpPr txBox="1"/>
          <p:nvPr/>
        </p:nvSpPr>
        <p:spPr>
          <a:xfrm>
            <a:off x="353448" y="2982455"/>
            <a:ext cx="2131800" cy="192300"/>
          </a:xfrm>
          <a:prstGeom prst="rect">
            <a:avLst/>
          </a:prstGeom>
          <a:noFill/>
          <a:ln>
            <a:noFill/>
          </a:ln>
        </p:spPr>
        <p:txBody>
          <a:bodyPr spcFirstLastPara="1" wrap="square" lIns="68575" tIns="34275" rIns="68575" bIns="34275" anchor="t" anchorCtr="0">
            <a:spAutoFit/>
          </a:bodyPr>
          <a:lstStyle/>
          <a:p>
            <a:pPr marL="0" marR="0" lvl="0" indent="0" rtl="0">
              <a:spcBef>
                <a:spcPts val="0"/>
              </a:spcBef>
              <a:spcAft>
                <a:spcPts val="0"/>
              </a:spcAft>
              <a:buNone/>
            </a:pPr>
            <a:r>
              <a:rPr lang="en" sz="800" dirty="0">
                <a:solidFill>
                  <a:schemeClr val="accent1"/>
                </a:solidFill>
                <a:latin typeface="Inter Light"/>
                <a:ea typeface="Inter Light"/>
                <a:cs typeface="Inter Light"/>
                <a:sym typeface="Inter Light"/>
              </a:rPr>
              <a:t>January 2023</a:t>
            </a:r>
            <a:endParaRPr sz="800" dirty="0">
              <a:solidFill>
                <a:schemeClr val="accent1"/>
              </a:solidFill>
              <a:latin typeface="Inter Light"/>
              <a:ea typeface="Inter Light"/>
              <a:cs typeface="Inter Light"/>
              <a:sym typeface="Inter Light"/>
            </a:endParaRPr>
          </a:p>
        </p:txBody>
      </p:sp>
      <p:pic>
        <p:nvPicPr>
          <p:cNvPr id="5" name="Google Shape;218;p24">
            <a:extLst>
              <a:ext uri="{FF2B5EF4-FFF2-40B4-BE49-F238E27FC236}">
                <a16:creationId xmlns:a16="http://schemas.microsoft.com/office/drawing/2014/main" id="{E1101792-3DFA-A771-4149-C493633C036A}"/>
              </a:ext>
            </a:extLst>
          </p:cNvPr>
          <p:cNvPicPr preferRelativeResize="0"/>
          <p:nvPr/>
        </p:nvPicPr>
        <p:blipFill rotWithShape="1">
          <a:blip r:embed="rId3">
            <a:alphaModFix/>
          </a:blip>
          <a:srcRect l="43785"/>
          <a:stretch/>
        </p:blipFill>
        <p:spPr>
          <a:xfrm>
            <a:off x="6252575" y="0"/>
            <a:ext cx="2891425"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4"/>
          <p:cNvSpPr txBox="1"/>
          <p:nvPr/>
        </p:nvSpPr>
        <p:spPr>
          <a:xfrm>
            <a:off x="347450" y="216750"/>
            <a:ext cx="8025300" cy="12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chemeClr val="bg2">
                    <a:lumMod val="90000"/>
                    <a:lumOff val="10000"/>
                  </a:schemeClr>
                </a:solidFill>
                <a:latin typeface="Proxima Nova"/>
                <a:ea typeface="Proxima Nova"/>
                <a:cs typeface="Proxima Nova"/>
                <a:sym typeface="Proxima Nova"/>
              </a:rPr>
              <a:t>Git Basic commands</a:t>
            </a:r>
            <a:endParaRPr sz="4000" b="1" dirty="0">
              <a:solidFill>
                <a:schemeClr val="bg2">
                  <a:lumMod val="90000"/>
                  <a:lumOff val="10000"/>
                </a:schemeClr>
              </a:solidFill>
              <a:latin typeface="Proxima Nova"/>
              <a:ea typeface="Proxima Nova"/>
              <a:cs typeface="Proxima Nova"/>
              <a:sym typeface="Proxima Nova"/>
            </a:endParaRPr>
          </a:p>
        </p:txBody>
      </p:sp>
      <p:sp>
        <p:nvSpPr>
          <p:cNvPr id="81" name="Google Shape;81;p14"/>
          <p:cNvSpPr txBox="1"/>
          <p:nvPr/>
        </p:nvSpPr>
        <p:spPr>
          <a:xfrm>
            <a:off x="403386" y="1058566"/>
            <a:ext cx="8393164" cy="3769155"/>
          </a:xfrm>
          <a:prstGeom prst="rect">
            <a:avLst/>
          </a:prstGeom>
          <a:noFill/>
          <a:ln>
            <a:noFill/>
          </a:ln>
        </p:spPr>
        <p:txBody>
          <a:bodyPr spcFirstLastPara="1" wrap="square" lIns="91425" tIns="91425" rIns="91425" bIns="91425" anchor="t" anchorCtr="0">
            <a:noAutofit/>
          </a:bodyPr>
          <a:lstStyle/>
          <a:p>
            <a:pPr marL="285750" indent="-285750">
              <a:lnSpc>
                <a:spcPct val="150000"/>
              </a:lnSpc>
              <a:buClr>
                <a:schemeClr val="tx1"/>
              </a:buClr>
              <a:buFont typeface="Wingdings" pitchFamily="2" charset="2"/>
              <a:buChar char="§"/>
            </a:pPr>
            <a:r>
              <a:rPr lang="en-US" sz="1500" b="1" i="0" dirty="0">
                <a:solidFill>
                  <a:schemeClr val="tx1"/>
                </a:solidFill>
                <a:effectLst/>
                <a:latin typeface="Söhne"/>
              </a:rPr>
              <a:t>git </a:t>
            </a:r>
            <a:r>
              <a:rPr lang="en-US" sz="1500" b="1" i="0" dirty="0" err="1">
                <a:solidFill>
                  <a:schemeClr val="tx1"/>
                </a:solidFill>
                <a:effectLst/>
                <a:latin typeface="Söhne"/>
              </a:rPr>
              <a:t>init</a:t>
            </a:r>
            <a:r>
              <a:rPr lang="en-US" sz="1500" b="0" i="0" dirty="0">
                <a:solidFill>
                  <a:schemeClr val="tx1"/>
                </a:solidFill>
                <a:effectLst/>
                <a:latin typeface="Söhne"/>
              </a:rPr>
              <a:t> - Initializes a new Git repository.</a:t>
            </a:r>
          </a:p>
          <a:p>
            <a:pPr marL="285750" indent="-285750">
              <a:lnSpc>
                <a:spcPct val="150000"/>
              </a:lnSpc>
              <a:buClr>
                <a:schemeClr val="tx1"/>
              </a:buClr>
              <a:buFont typeface="Wingdings" pitchFamily="2" charset="2"/>
              <a:buChar char="§"/>
            </a:pPr>
            <a:r>
              <a:rPr lang="en-US" sz="1500" b="1" i="0" dirty="0">
                <a:solidFill>
                  <a:schemeClr val="tx1"/>
                </a:solidFill>
                <a:effectLst/>
                <a:latin typeface="Söhne"/>
              </a:rPr>
              <a:t>git add </a:t>
            </a:r>
            <a:r>
              <a:rPr lang="en-US" sz="1500" b="0" i="0" dirty="0">
                <a:solidFill>
                  <a:schemeClr val="tx1"/>
                </a:solidFill>
                <a:effectLst/>
                <a:latin typeface="Söhne"/>
              </a:rPr>
              <a:t>- Adds changes to the staging area, preparing them for the next commit.</a:t>
            </a:r>
          </a:p>
          <a:p>
            <a:pPr marL="285750" indent="-285750">
              <a:lnSpc>
                <a:spcPct val="150000"/>
              </a:lnSpc>
              <a:buClr>
                <a:schemeClr val="tx1"/>
              </a:buClr>
              <a:buFont typeface="Wingdings" pitchFamily="2" charset="2"/>
              <a:buChar char="§"/>
            </a:pPr>
            <a:r>
              <a:rPr lang="en-US" sz="1500" b="1" i="0" dirty="0">
                <a:solidFill>
                  <a:schemeClr val="tx1"/>
                </a:solidFill>
                <a:effectLst/>
                <a:latin typeface="Söhne"/>
              </a:rPr>
              <a:t>git commit </a:t>
            </a:r>
            <a:r>
              <a:rPr lang="en-US" sz="1500" b="0" i="0" dirty="0">
                <a:solidFill>
                  <a:schemeClr val="tx1"/>
                </a:solidFill>
                <a:effectLst/>
                <a:latin typeface="Söhne"/>
              </a:rPr>
              <a:t>- Creates a new version of the file, adds it to the repository's history, and saves the changes.</a:t>
            </a:r>
          </a:p>
          <a:p>
            <a:pPr marL="285750" indent="-285750">
              <a:lnSpc>
                <a:spcPct val="150000"/>
              </a:lnSpc>
              <a:buClr>
                <a:schemeClr val="tx1"/>
              </a:buClr>
              <a:buFont typeface="Wingdings" pitchFamily="2" charset="2"/>
              <a:buChar char="§"/>
            </a:pPr>
            <a:r>
              <a:rPr lang="en-US" sz="1500" b="1" i="0" dirty="0">
                <a:solidFill>
                  <a:schemeClr val="tx1"/>
                </a:solidFill>
                <a:effectLst/>
                <a:latin typeface="Söhne"/>
              </a:rPr>
              <a:t>git diff </a:t>
            </a:r>
            <a:r>
              <a:rPr lang="en-US" sz="1500" b="0" i="0" dirty="0">
                <a:solidFill>
                  <a:schemeClr val="tx1"/>
                </a:solidFill>
                <a:effectLst/>
                <a:latin typeface="Söhne"/>
              </a:rPr>
              <a:t>- Shows the differences between the current state of the file and the last committed version.</a:t>
            </a:r>
          </a:p>
          <a:p>
            <a:pPr marL="285750" indent="-285750">
              <a:lnSpc>
                <a:spcPct val="150000"/>
              </a:lnSpc>
              <a:buClr>
                <a:schemeClr val="tx1"/>
              </a:buClr>
              <a:buFont typeface="Wingdings" pitchFamily="2" charset="2"/>
              <a:buChar char="§"/>
            </a:pPr>
            <a:r>
              <a:rPr lang="en-US" sz="1500" b="1" i="0" dirty="0">
                <a:solidFill>
                  <a:schemeClr val="tx1"/>
                </a:solidFill>
                <a:effectLst/>
                <a:latin typeface="Söhne"/>
              </a:rPr>
              <a:t>git log </a:t>
            </a:r>
            <a:r>
              <a:rPr lang="en-US" sz="1500" b="0" i="0" dirty="0">
                <a:solidFill>
                  <a:schemeClr val="tx1"/>
                </a:solidFill>
                <a:effectLst/>
                <a:latin typeface="Söhne"/>
              </a:rPr>
              <a:t>- Shows a log of all the commits made to the repository, including the author, date, and commit message.</a:t>
            </a:r>
          </a:p>
          <a:p>
            <a:pPr marL="285750" indent="-285750">
              <a:lnSpc>
                <a:spcPct val="150000"/>
              </a:lnSpc>
              <a:buClr>
                <a:schemeClr val="tx1"/>
              </a:buClr>
              <a:buFont typeface="Wingdings" pitchFamily="2" charset="2"/>
              <a:buChar char="§"/>
            </a:pPr>
            <a:r>
              <a:rPr lang="en-US" sz="1500" b="1" i="0" dirty="0">
                <a:solidFill>
                  <a:schemeClr val="tx1"/>
                </a:solidFill>
                <a:effectLst/>
                <a:latin typeface="Söhne"/>
              </a:rPr>
              <a:t>git branch </a:t>
            </a:r>
            <a:r>
              <a:rPr lang="en-US" sz="1500" b="0" i="0" dirty="0">
                <a:solidFill>
                  <a:schemeClr val="tx1"/>
                </a:solidFill>
                <a:effectLst/>
                <a:latin typeface="Söhne"/>
              </a:rPr>
              <a:t>- Shows the current branches in the repository and the branch you are currently working on.</a:t>
            </a:r>
          </a:p>
          <a:p>
            <a:pPr marL="285750" lvl="0" indent="-285750" algn="l" rtl="0">
              <a:lnSpc>
                <a:spcPct val="150000"/>
              </a:lnSpc>
              <a:spcBef>
                <a:spcPts val="0"/>
              </a:spcBef>
              <a:spcAft>
                <a:spcPts val="0"/>
              </a:spcAft>
              <a:buClr>
                <a:schemeClr val="tx1"/>
              </a:buClr>
              <a:buFont typeface="Wingdings" pitchFamily="2" charset="2"/>
              <a:buChar char="§"/>
            </a:pPr>
            <a:endParaRPr lang="en-RW" sz="1500" dirty="0">
              <a:solidFill>
                <a:schemeClr val="tx1"/>
              </a:solidFill>
              <a:latin typeface="Roboto Slab"/>
              <a:ea typeface="Roboto Slab"/>
              <a:cs typeface="Roboto Slab"/>
              <a:sym typeface="Roboto Slab"/>
            </a:endParaRPr>
          </a:p>
          <a:p>
            <a:pPr marL="0" lvl="0" indent="0" algn="l" rtl="0">
              <a:lnSpc>
                <a:spcPct val="150000"/>
              </a:lnSpc>
              <a:spcBef>
                <a:spcPts val="0"/>
              </a:spcBef>
              <a:spcAft>
                <a:spcPts val="0"/>
              </a:spcAft>
              <a:buNone/>
            </a:pPr>
            <a:endParaRPr sz="1500" dirty="0">
              <a:solidFill>
                <a:schemeClr val="tx1"/>
              </a:solidFill>
              <a:latin typeface="Roboto Slab"/>
              <a:ea typeface="Roboto Slab"/>
              <a:cs typeface="Roboto Slab"/>
              <a:sym typeface="Roboto Slab"/>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p:nvPr/>
        </p:nvSpPr>
        <p:spPr>
          <a:xfrm>
            <a:off x="347450" y="216750"/>
            <a:ext cx="8025300" cy="12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chemeClr val="bg2">
                    <a:lumMod val="90000"/>
                    <a:lumOff val="10000"/>
                  </a:schemeClr>
                </a:solidFill>
                <a:latin typeface="Proxima Nova"/>
                <a:ea typeface="Proxima Nova"/>
                <a:cs typeface="Proxima Nova"/>
                <a:sym typeface="Proxima Nova"/>
              </a:rPr>
              <a:t>Git Commands continued ...</a:t>
            </a:r>
            <a:endParaRPr sz="4000" b="1" dirty="0">
              <a:solidFill>
                <a:schemeClr val="bg2">
                  <a:lumMod val="90000"/>
                  <a:lumOff val="10000"/>
                </a:schemeClr>
              </a:solidFill>
              <a:latin typeface="Proxima Nova"/>
              <a:ea typeface="Proxima Nova"/>
              <a:cs typeface="Proxima Nova"/>
              <a:sym typeface="Proxima Nova"/>
            </a:endParaRPr>
          </a:p>
        </p:txBody>
      </p:sp>
      <p:sp>
        <p:nvSpPr>
          <p:cNvPr id="87" name="Google Shape;87;p15"/>
          <p:cNvSpPr txBox="1"/>
          <p:nvPr/>
        </p:nvSpPr>
        <p:spPr>
          <a:xfrm>
            <a:off x="445791" y="1484770"/>
            <a:ext cx="8252418" cy="2769515"/>
          </a:xfrm>
          <a:prstGeom prst="rect">
            <a:avLst/>
          </a:prstGeom>
          <a:noFill/>
          <a:ln>
            <a:noFill/>
          </a:ln>
        </p:spPr>
        <p:txBody>
          <a:bodyPr spcFirstLastPara="1" wrap="square" lIns="91425" tIns="91425" rIns="91425" bIns="91425" anchor="t" anchorCtr="0">
            <a:noAutofit/>
          </a:bodyPr>
          <a:lstStyle/>
          <a:p>
            <a:pPr marL="457200" indent="-323850">
              <a:lnSpc>
                <a:spcPct val="150000"/>
              </a:lnSpc>
              <a:buClr>
                <a:schemeClr val="tx1"/>
              </a:buClr>
              <a:buSzPts val="1500"/>
              <a:buFont typeface="Wingdings" pitchFamily="2" charset="2"/>
              <a:buChar char="§"/>
            </a:pPr>
            <a:r>
              <a:rPr lang="en-US" sz="1500" b="1" i="0" dirty="0">
                <a:solidFill>
                  <a:schemeClr val="tx1"/>
                </a:solidFill>
                <a:effectLst/>
                <a:latin typeface="Söhne"/>
              </a:rPr>
              <a:t>git checkout </a:t>
            </a:r>
            <a:r>
              <a:rPr lang="en-US" sz="1500" b="0" i="0" dirty="0">
                <a:solidFill>
                  <a:schemeClr val="tx1"/>
                </a:solidFill>
                <a:effectLst/>
                <a:latin typeface="Söhne"/>
              </a:rPr>
              <a:t>- Allows you to switch between branches or move to a specific commit.</a:t>
            </a:r>
          </a:p>
          <a:p>
            <a:pPr marL="457200" indent="-323850">
              <a:lnSpc>
                <a:spcPct val="150000"/>
              </a:lnSpc>
              <a:buClr>
                <a:schemeClr val="tx1"/>
              </a:buClr>
              <a:buSzPts val="1500"/>
              <a:buFont typeface="Wingdings" pitchFamily="2" charset="2"/>
              <a:buChar char="§"/>
            </a:pPr>
            <a:r>
              <a:rPr lang="en-US" sz="1500" b="1" i="0" dirty="0">
                <a:solidFill>
                  <a:schemeClr val="tx1"/>
                </a:solidFill>
                <a:effectLst/>
                <a:latin typeface="Söhne"/>
              </a:rPr>
              <a:t>git merge </a:t>
            </a:r>
            <a:r>
              <a:rPr lang="en-US" sz="1500" b="0" i="0" dirty="0">
                <a:solidFill>
                  <a:schemeClr val="tx1"/>
                </a:solidFill>
                <a:effectLst/>
                <a:latin typeface="Söhne"/>
              </a:rPr>
              <a:t>- Merges changes from one branch into another.</a:t>
            </a:r>
          </a:p>
          <a:p>
            <a:pPr marL="457200" indent="-323850">
              <a:lnSpc>
                <a:spcPct val="150000"/>
              </a:lnSpc>
              <a:buClr>
                <a:schemeClr val="tx1"/>
              </a:buClr>
              <a:buSzPts val="1500"/>
              <a:buFont typeface="Wingdings" pitchFamily="2" charset="2"/>
              <a:buChar char="§"/>
            </a:pPr>
            <a:r>
              <a:rPr lang="en-US" sz="1500" b="1" i="0" dirty="0">
                <a:solidFill>
                  <a:schemeClr val="tx1"/>
                </a:solidFill>
                <a:effectLst/>
                <a:latin typeface="Söhne"/>
              </a:rPr>
              <a:t>git pull </a:t>
            </a:r>
            <a:r>
              <a:rPr lang="en-US" sz="1500" b="0" i="0" dirty="0">
                <a:solidFill>
                  <a:schemeClr val="tx1"/>
                </a:solidFill>
                <a:effectLst/>
                <a:latin typeface="Söhne"/>
              </a:rPr>
              <a:t>- Fetches changes from a remote repository and merges them with your local repository.</a:t>
            </a:r>
          </a:p>
          <a:p>
            <a:pPr marL="457200" indent="-323850">
              <a:lnSpc>
                <a:spcPct val="150000"/>
              </a:lnSpc>
              <a:buClr>
                <a:schemeClr val="tx1"/>
              </a:buClr>
              <a:buSzPts val="1500"/>
              <a:buFont typeface="Wingdings" pitchFamily="2" charset="2"/>
              <a:buChar char="§"/>
            </a:pPr>
            <a:r>
              <a:rPr lang="en-US" sz="1500" b="1" dirty="0">
                <a:solidFill>
                  <a:schemeClr val="tx1"/>
                </a:solidFill>
                <a:latin typeface="Söhne"/>
              </a:rPr>
              <a:t>git status: </a:t>
            </a:r>
            <a:r>
              <a:rPr lang="en-US" sz="1500" dirty="0">
                <a:solidFill>
                  <a:schemeClr val="tx1"/>
                </a:solidFill>
                <a:latin typeface="Söhne"/>
              </a:rPr>
              <a:t>I</a:t>
            </a:r>
            <a:r>
              <a:rPr lang="en-US" sz="1500" b="0" i="0" dirty="0">
                <a:solidFill>
                  <a:schemeClr val="tx1"/>
                </a:solidFill>
                <a:effectLst/>
                <a:latin typeface="Söhne"/>
              </a:rPr>
              <a:t>s used to check the current status of the local repository</a:t>
            </a:r>
            <a:endParaRPr lang="en-US" sz="1500" b="1" dirty="0">
              <a:solidFill>
                <a:schemeClr val="tx1"/>
              </a:solidFill>
              <a:latin typeface="Söhne"/>
            </a:endParaRPr>
          </a:p>
          <a:p>
            <a:pPr marL="457200" indent="-323850">
              <a:lnSpc>
                <a:spcPct val="150000"/>
              </a:lnSpc>
              <a:buClr>
                <a:schemeClr val="tx1"/>
              </a:buClr>
              <a:buSzPts val="1500"/>
              <a:buFont typeface="Wingdings" pitchFamily="2" charset="2"/>
              <a:buChar char="§"/>
            </a:pPr>
            <a:r>
              <a:rPr lang="en-US" sz="1500" b="1" i="0" dirty="0">
                <a:solidFill>
                  <a:schemeClr val="tx1"/>
                </a:solidFill>
                <a:effectLst/>
                <a:latin typeface="Söhne"/>
              </a:rPr>
              <a:t>Git </a:t>
            </a:r>
            <a:r>
              <a:rPr lang="en-US" sz="1500" b="1" dirty="0">
                <a:solidFill>
                  <a:schemeClr val="tx1"/>
                </a:solidFill>
                <a:latin typeface="Söhne"/>
              </a:rPr>
              <a:t>stash: </a:t>
            </a:r>
            <a:r>
              <a:rPr lang="en-US" sz="1500" dirty="0">
                <a:solidFill>
                  <a:schemeClr val="tx1"/>
                </a:solidFill>
                <a:latin typeface="Söhne"/>
              </a:rPr>
              <a:t>I</a:t>
            </a:r>
            <a:r>
              <a:rPr lang="en-US" sz="1500" b="0" i="0" dirty="0">
                <a:solidFill>
                  <a:schemeClr val="tx1"/>
                </a:solidFill>
                <a:effectLst/>
                <a:latin typeface="Söhne"/>
              </a:rPr>
              <a:t>s a way to temporarily save changes that you've made to your working directory</a:t>
            </a:r>
            <a:endParaRPr lang="en-US" sz="1500" b="1" i="0" dirty="0">
              <a:solidFill>
                <a:schemeClr val="tx1"/>
              </a:solidFill>
              <a:effectLst/>
              <a:latin typeface="Söhne"/>
            </a:endParaRPr>
          </a:p>
          <a:p>
            <a:pPr marL="457200" indent="-323850">
              <a:lnSpc>
                <a:spcPct val="150000"/>
              </a:lnSpc>
              <a:buClr>
                <a:schemeClr val="tx1"/>
              </a:buClr>
              <a:buSzPts val="1500"/>
              <a:buFont typeface="Wingdings" pitchFamily="2" charset="2"/>
              <a:buChar char="§"/>
            </a:pPr>
            <a:r>
              <a:rPr lang="en-US" sz="1500" b="1" i="0" dirty="0">
                <a:solidFill>
                  <a:schemeClr val="tx1"/>
                </a:solidFill>
                <a:effectLst/>
                <a:latin typeface="Söhne"/>
              </a:rPr>
              <a:t>git push </a:t>
            </a:r>
            <a:r>
              <a:rPr lang="en-US" sz="1500" b="0" i="0" dirty="0">
                <a:solidFill>
                  <a:schemeClr val="tx1"/>
                </a:solidFill>
                <a:effectLst/>
                <a:latin typeface="Söhne"/>
              </a:rPr>
              <a:t>- Pushes your local changes to a remote repository.</a:t>
            </a:r>
          </a:p>
          <a:p>
            <a:pPr marL="457200" indent="-323850">
              <a:lnSpc>
                <a:spcPct val="150000"/>
              </a:lnSpc>
              <a:buClr>
                <a:schemeClr val="tx1"/>
              </a:buClr>
              <a:buSzPts val="1500"/>
              <a:buFont typeface="Wingdings" pitchFamily="2" charset="2"/>
              <a:buChar char="§"/>
            </a:pPr>
            <a:r>
              <a:rPr lang="en-US" sz="1500" b="1" i="0" dirty="0">
                <a:solidFill>
                  <a:schemeClr val="tx1"/>
                </a:solidFill>
                <a:effectLst/>
                <a:latin typeface="Söhne"/>
              </a:rPr>
              <a:t>git clone </a:t>
            </a:r>
            <a:r>
              <a:rPr lang="en-US" sz="1500" b="0" i="0" dirty="0">
                <a:solidFill>
                  <a:schemeClr val="tx1"/>
                </a:solidFill>
                <a:effectLst/>
                <a:latin typeface="Söhne"/>
              </a:rPr>
              <a:t>- Creates a local copy of a remote repository.</a:t>
            </a:r>
            <a:endParaRPr sz="1500" dirty="0">
              <a:solidFill>
                <a:schemeClr val="tx1"/>
              </a:solidFill>
              <a:latin typeface="Roboto Slab"/>
              <a:ea typeface="Roboto Slab"/>
              <a:cs typeface="Roboto Slab"/>
              <a:sym typeface="Roboto Slab"/>
            </a:endParaRPr>
          </a:p>
          <a:p>
            <a:pPr marL="0" lvl="0" indent="0" algn="l" rtl="0">
              <a:lnSpc>
                <a:spcPct val="150000"/>
              </a:lnSpc>
              <a:spcBef>
                <a:spcPts val="0"/>
              </a:spcBef>
              <a:spcAft>
                <a:spcPts val="0"/>
              </a:spcAft>
              <a:buNone/>
            </a:pPr>
            <a:endParaRPr sz="1500" dirty="0">
              <a:solidFill>
                <a:schemeClr val="tx1"/>
              </a:solidFill>
              <a:latin typeface="Roboto Slab"/>
              <a:ea typeface="Roboto Slab"/>
              <a:cs typeface="Roboto Slab"/>
              <a:sym typeface="Roboto Slab"/>
            </a:endParaRPr>
          </a:p>
          <a:p>
            <a:pPr marL="0" lvl="0" indent="0" algn="l" rtl="0">
              <a:lnSpc>
                <a:spcPct val="150000"/>
              </a:lnSpc>
              <a:spcBef>
                <a:spcPts val="0"/>
              </a:spcBef>
              <a:spcAft>
                <a:spcPts val="0"/>
              </a:spcAft>
              <a:buNone/>
            </a:pPr>
            <a:endParaRPr sz="1500" dirty="0">
              <a:solidFill>
                <a:schemeClr val="tx1"/>
              </a:solidFill>
              <a:latin typeface="Roboto Slab"/>
              <a:ea typeface="Roboto Slab"/>
              <a:cs typeface="Roboto Slab"/>
              <a:sym typeface="Roboto Slab"/>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5"/>
          <p:cNvSpPr txBox="1"/>
          <p:nvPr/>
        </p:nvSpPr>
        <p:spPr>
          <a:xfrm>
            <a:off x="347450" y="216750"/>
            <a:ext cx="8025300" cy="12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chemeClr val="bg2">
                    <a:lumMod val="90000"/>
                    <a:lumOff val="10000"/>
                  </a:schemeClr>
                </a:solidFill>
                <a:latin typeface="Proxima Nova"/>
                <a:ea typeface="Proxima Nova"/>
                <a:cs typeface="Proxima Nova"/>
                <a:sym typeface="Proxima Nova"/>
              </a:rPr>
              <a:t>Project Management Tool - Trello</a:t>
            </a:r>
            <a:endParaRPr sz="4000" b="1" dirty="0">
              <a:solidFill>
                <a:schemeClr val="bg2">
                  <a:lumMod val="90000"/>
                  <a:lumOff val="10000"/>
                </a:schemeClr>
              </a:solidFill>
              <a:latin typeface="Proxima Nova"/>
              <a:ea typeface="Proxima Nova"/>
              <a:cs typeface="Proxima Nova"/>
              <a:sym typeface="Proxima Nova"/>
            </a:endParaRPr>
          </a:p>
        </p:txBody>
      </p:sp>
      <p:sp>
        <p:nvSpPr>
          <p:cNvPr id="87" name="Google Shape;87;p15"/>
          <p:cNvSpPr txBox="1"/>
          <p:nvPr/>
        </p:nvSpPr>
        <p:spPr>
          <a:xfrm>
            <a:off x="411134" y="1275542"/>
            <a:ext cx="8260167" cy="3651207"/>
          </a:xfrm>
          <a:prstGeom prst="rect">
            <a:avLst/>
          </a:prstGeom>
          <a:noFill/>
          <a:ln>
            <a:noFill/>
          </a:ln>
        </p:spPr>
        <p:txBody>
          <a:bodyPr spcFirstLastPara="1" wrap="square" lIns="91425" tIns="91425" rIns="91425" bIns="91425" anchor="t" anchorCtr="0">
            <a:noAutofit/>
          </a:bodyPr>
          <a:lstStyle/>
          <a:p>
            <a:pPr algn="l">
              <a:lnSpc>
                <a:spcPct val="150000"/>
              </a:lnSpc>
              <a:buFont typeface="+mj-lt"/>
              <a:buAutoNum type="arabicPeriod"/>
            </a:pPr>
            <a:r>
              <a:rPr lang="en-US" sz="1300" b="0" i="0" dirty="0">
                <a:solidFill>
                  <a:schemeClr val="tx1"/>
                </a:solidFill>
                <a:effectLst/>
                <a:latin typeface="Söhne"/>
              </a:rPr>
              <a:t>Trello is a project management tool that allows users to organize and prioritize tasks in a visual way.</a:t>
            </a:r>
          </a:p>
          <a:p>
            <a:pPr algn="l">
              <a:lnSpc>
                <a:spcPct val="150000"/>
              </a:lnSpc>
              <a:buFont typeface="+mj-lt"/>
              <a:buAutoNum type="arabicPeriod"/>
            </a:pPr>
            <a:r>
              <a:rPr lang="en-US" sz="1300" b="0" i="0" dirty="0">
                <a:solidFill>
                  <a:schemeClr val="tx1"/>
                </a:solidFill>
                <a:effectLst/>
                <a:latin typeface="Söhne"/>
              </a:rPr>
              <a:t>Trello uses a Kanban-style system, where tasks are represented as cards on a board and can be moved between different columns, such as "To-Do", "In Progress", and "Done".</a:t>
            </a:r>
          </a:p>
          <a:p>
            <a:pPr algn="l">
              <a:lnSpc>
                <a:spcPct val="150000"/>
              </a:lnSpc>
              <a:buFont typeface="+mj-lt"/>
              <a:buAutoNum type="arabicPeriod"/>
            </a:pPr>
            <a:r>
              <a:rPr lang="en-US" sz="1300" b="0" i="0" dirty="0">
                <a:solidFill>
                  <a:schemeClr val="tx1"/>
                </a:solidFill>
                <a:effectLst/>
                <a:latin typeface="Söhne"/>
              </a:rPr>
              <a:t>Trello allows users to assign tasks to team members, set due dates, and add attachments and comments to tasks.</a:t>
            </a:r>
          </a:p>
          <a:p>
            <a:pPr algn="l">
              <a:lnSpc>
                <a:spcPct val="150000"/>
              </a:lnSpc>
              <a:buFont typeface="+mj-lt"/>
              <a:buAutoNum type="arabicPeriod"/>
            </a:pPr>
            <a:r>
              <a:rPr lang="en-US" sz="1300" b="0" i="0" dirty="0">
                <a:solidFill>
                  <a:schemeClr val="tx1"/>
                </a:solidFill>
                <a:effectLst/>
                <a:latin typeface="Söhne"/>
              </a:rPr>
              <a:t>Trello has a flexible and customizable interface, which allows users to create multiple boards for different projects and to customize the appearance of the boards.</a:t>
            </a:r>
          </a:p>
          <a:p>
            <a:pPr algn="l">
              <a:lnSpc>
                <a:spcPct val="150000"/>
              </a:lnSpc>
              <a:buFont typeface="+mj-lt"/>
              <a:buAutoNum type="arabicPeriod"/>
            </a:pPr>
            <a:r>
              <a:rPr lang="en-US" sz="1300" b="0" i="0" dirty="0">
                <a:solidFill>
                  <a:schemeClr val="tx1"/>
                </a:solidFill>
                <a:effectLst/>
                <a:latin typeface="Söhne"/>
              </a:rPr>
              <a:t>Trello offers a variety of integrations with other tools, such as Google Drive, Slack, and Evernote.</a:t>
            </a:r>
          </a:p>
          <a:p>
            <a:pPr algn="l">
              <a:lnSpc>
                <a:spcPct val="150000"/>
              </a:lnSpc>
              <a:buFont typeface="+mj-lt"/>
              <a:buAutoNum type="arabicPeriod"/>
            </a:pPr>
            <a:r>
              <a:rPr lang="en-US" sz="1300" b="0" i="0" dirty="0">
                <a:solidFill>
                  <a:schemeClr val="tx1"/>
                </a:solidFill>
                <a:effectLst/>
                <a:latin typeface="Söhne"/>
              </a:rPr>
              <a:t>Trello is available on the web, as well as on mobile and desktop apps, which makes it accessible from anywhere.</a:t>
            </a:r>
          </a:p>
          <a:p>
            <a:pPr algn="l">
              <a:lnSpc>
                <a:spcPct val="150000"/>
              </a:lnSpc>
              <a:buFont typeface="+mj-lt"/>
              <a:buAutoNum type="arabicPeriod"/>
            </a:pPr>
            <a:r>
              <a:rPr lang="en-US" sz="1300" b="0" i="0" dirty="0">
                <a:solidFill>
                  <a:schemeClr val="tx1"/>
                </a:solidFill>
                <a:effectLst/>
                <a:latin typeface="Söhne"/>
              </a:rPr>
              <a:t>Trello is available in both free and paid plans, with the paid plan offering more advanced features such as bigger attachments, more integrations and more members on the team.</a:t>
            </a:r>
          </a:p>
          <a:p>
            <a:pPr algn="l">
              <a:lnSpc>
                <a:spcPct val="150000"/>
              </a:lnSpc>
              <a:buFont typeface="+mj-lt"/>
              <a:buAutoNum type="arabicPeriod"/>
            </a:pPr>
            <a:r>
              <a:rPr lang="en-US" sz="1300" b="0" i="0" dirty="0">
                <a:solidFill>
                  <a:schemeClr val="tx1"/>
                </a:solidFill>
                <a:effectLst/>
                <a:latin typeface="Söhne"/>
              </a:rPr>
              <a:t>Trello is widely used by individuals, small and big teams, and companies to manage their projects, it is easy to use, and it's visual interface makes it easy to understand the progress of the project.</a:t>
            </a:r>
          </a:p>
        </p:txBody>
      </p:sp>
    </p:spTree>
    <p:extLst>
      <p:ext uri="{BB962C8B-B14F-4D97-AF65-F5344CB8AC3E}">
        <p14:creationId xmlns:p14="http://schemas.microsoft.com/office/powerpoint/2010/main" val="3976142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Google Shape;492;p54"/>
          <p:cNvPicPr preferRelativeResize="0"/>
          <p:nvPr/>
        </p:nvPicPr>
        <p:blipFill>
          <a:blip r:embed="rId3">
            <a:alphaModFix/>
          </a:blip>
          <a:stretch>
            <a:fillRect/>
          </a:stretch>
        </p:blipFill>
        <p:spPr>
          <a:xfrm>
            <a:off x="4008893" y="8401"/>
            <a:ext cx="5135100" cy="5135100"/>
          </a:xfrm>
          <a:prstGeom prst="rect">
            <a:avLst/>
          </a:prstGeom>
          <a:noFill/>
          <a:ln>
            <a:noFill/>
          </a:ln>
        </p:spPr>
      </p:pic>
      <p:sp>
        <p:nvSpPr>
          <p:cNvPr id="493" name="Google Shape;493;p54"/>
          <p:cNvSpPr txBox="1"/>
          <p:nvPr/>
        </p:nvSpPr>
        <p:spPr>
          <a:xfrm>
            <a:off x="228864" y="2190891"/>
            <a:ext cx="1925251" cy="761717"/>
          </a:xfrm>
          <a:prstGeom prst="rect">
            <a:avLst/>
          </a:prstGeom>
          <a:noFill/>
          <a:ln>
            <a:noFill/>
          </a:ln>
        </p:spPr>
        <p:txBody>
          <a:bodyPr spcFirstLastPara="1" wrap="square" lIns="68575" tIns="34275" rIns="68575" bIns="34275" anchor="t" anchorCtr="0">
            <a:spAutoFit/>
          </a:bodyPr>
          <a:lstStyle/>
          <a:p>
            <a:pPr marL="0" marR="0" lvl="0" indent="0" algn="ctr" rtl="0">
              <a:lnSpc>
                <a:spcPct val="75000"/>
              </a:lnSpc>
              <a:spcBef>
                <a:spcPts val="0"/>
              </a:spcBef>
              <a:spcAft>
                <a:spcPts val="0"/>
              </a:spcAft>
              <a:buNone/>
            </a:pPr>
            <a:r>
              <a:rPr lang="en-US" sz="6000" dirty="0">
                <a:solidFill>
                  <a:srgbClr val="FFFFFF"/>
                </a:solidFill>
                <a:latin typeface="Inria Serif"/>
                <a:ea typeface="Inria Serif"/>
                <a:cs typeface="Inria Serif"/>
                <a:sym typeface="Inria Serif"/>
              </a:rPr>
              <a:t>Q&amp;A</a:t>
            </a:r>
            <a:endParaRPr sz="6000" i="1" dirty="0">
              <a:solidFill>
                <a:srgbClr val="FFFFFF"/>
              </a:solidFill>
              <a:latin typeface="Inria Serif"/>
              <a:ea typeface="Inria Serif"/>
              <a:cs typeface="Inria Serif"/>
              <a:sym typeface="Inria Serif"/>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492" name="Google Shape;492;p54"/>
          <p:cNvPicPr preferRelativeResize="0"/>
          <p:nvPr/>
        </p:nvPicPr>
        <p:blipFill>
          <a:blip r:embed="rId3">
            <a:alphaModFix/>
          </a:blip>
          <a:stretch>
            <a:fillRect/>
          </a:stretch>
        </p:blipFill>
        <p:spPr>
          <a:xfrm>
            <a:off x="4008893" y="8401"/>
            <a:ext cx="5135100" cy="5135100"/>
          </a:xfrm>
          <a:prstGeom prst="rect">
            <a:avLst/>
          </a:prstGeom>
          <a:noFill/>
          <a:ln>
            <a:noFill/>
          </a:ln>
        </p:spPr>
      </p:pic>
      <p:sp>
        <p:nvSpPr>
          <p:cNvPr id="493" name="Google Shape;493;p54"/>
          <p:cNvSpPr txBox="1"/>
          <p:nvPr/>
        </p:nvSpPr>
        <p:spPr>
          <a:xfrm>
            <a:off x="228864" y="2190891"/>
            <a:ext cx="1925251" cy="500107"/>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en-US" sz="2800" b="1" dirty="0">
                <a:solidFill>
                  <a:schemeClr val="bg1"/>
                </a:solidFill>
                <a:latin typeface="Proxima Nova"/>
                <a:ea typeface="Proxima Nova"/>
                <a:cs typeface="Proxima Nova"/>
                <a:sym typeface="Proxima Nova"/>
              </a:rPr>
              <a:t>Git Practice</a:t>
            </a:r>
          </a:p>
        </p:txBody>
      </p:sp>
      <p:sp>
        <p:nvSpPr>
          <p:cNvPr id="2" name="TextBox 1">
            <a:extLst>
              <a:ext uri="{FF2B5EF4-FFF2-40B4-BE49-F238E27FC236}">
                <a16:creationId xmlns:a16="http://schemas.microsoft.com/office/drawing/2014/main" id="{3FF9138E-0FCB-74CD-BEB3-FBA927D373FB}"/>
              </a:ext>
            </a:extLst>
          </p:cNvPr>
          <p:cNvSpPr txBox="1"/>
          <p:nvPr/>
        </p:nvSpPr>
        <p:spPr>
          <a:xfrm>
            <a:off x="228864" y="2766448"/>
            <a:ext cx="2621230" cy="523220"/>
          </a:xfrm>
          <a:prstGeom prst="rect">
            <a:avLst/>
          </a:prstGeom>
          <a:noFill/>
        </p:spPr>
        <p:txBody>
          <a:bodyPr wrap="none" rtlCol="0">
            <a:spAutoFit/>
          </a:bodyPr>
          <a:lstStyle/>
          <a:p>
            <a:r>
              <a:rPr lang="en-US" sz="1400" dirty="0">
                <a:solidFill>
                  <a:schemeClr val="bg1"/>
                </a:solidFill>
                <a:latin typeface="Roboto Slab"/>
                <a:ea typeface="Roboto Slab"/>
                <a:cs typeface="Roboto Slab"/>
                <a:sym typeface="Roboto Slab"/>
              </a:rPr>
              <a:t>Word document to be shared</a:t>
            </a:r>
          </a:p>
          <a:p>
            <a:endParaRPr lang="en-RW" dirty="0"/>
          </a:p>
        </p:txBody>
      </p:sp>
    </p:spTree>
    <p:extLst>
      <p:ext uri="{BB962C8B-B14F-4D97-AF65-F5344CB8AC3E}">
        <p14:creationId xmlns:p14="http://schemas.microsoft.com/office/powerpoint/2010/main" val="1618848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4"/>
          <p:cNvSpPr txBox="1"/>
          <p:nvPr/>
        </p:nvSpPr>
        <p:spPr>
          <a:xfrm>
            <a:off x="97276" y="2331650"/>
            <a:ext cx="3381806" cy="1477297"/>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b="1" dirty="0">
                <a:solidFill>
                  <a:srgbClr val="40C25F"/>
                </a:solidFill>
                <a:latin typeface="Inria Serif"/>
                <a:ea typeface="Inria Serif"/>
                <a:cs typeface="Inria Serif"/>
                <a:sym typeface="Inria Serif"/>
              </a:rPr>
              <a:t>01</a:t>
            </a:r>
            <a:r>
              <a:rPr lang="en" b="1" dirty="0">
                <a:latin typeface="Inria Serif"/>
                <a:ea typeface="Inria Serif"/>
                <a:cs typeface="Inria Serif"/>
                <a:sym typeface="Inria Serif"/>
              </a:rPr>
              <a:t>    </a:t>
            </a:r>
            <a:r>
              <a:rPr lang="en" dirty="0">
                <a:solidFill>
                  <a:srgbClr val="FFFFFF"/>
                </a:solidFill>
                <a:latin typeface="Inter"/>
                <a:ea typeface="Inter"/>
                <a:cs typeface="Inria Serif"/>
                <a:sym typeface="Inter"/>
              </a:rPr>
              <a:t>Introduction to Version Control</a:t>
            </a:r>
            <a:endParaRPr i="1" dirty="0">
              <a:solidFill>
                <a:srgbClr val="FFFFFF"/>
              </a:solidFill>
              <a:latin typeface="Inria Serif"/>
              <a:ea typeface="Inria Serif"/>
              <a:cs typeface="Inria Serif"/>
              <a:sym typeface="Inria Serif"/>
            </a:endParaRPr>
          </a:p>
          <a:p>
            <a:pPr marL="0" lvl="0" indent="0" algn="l" rtl="0">
              <a:lnSpc>
                <a:spcPct val="150000"/>
              </a:lnSpc>
              <a:spcBef>
                <a:spcPts val="0"/>
              </a:spcBef>
              <a:spcAft>
                <a:spcPts val="0"/>
              </a:spcAft>
              <a:buNone/>
            </a:pPr>
            <a:r>
              <a:rPr lang="en" b="1" dirty="0">
                <a:solidFill>
                  <a:srgbClr val="40C25F"/>
                </a:solidFill>
                <a:latin typeface="Inria Serif"/>
                <a:ea typeface="Inria Serif"/>
                <a:cs typeface="Inria Serif"/>
                <a:sym typeface="Inria Serif"/>
              </a:rPr>
              <a:t>02</a:t>
            </a:r>
            <a:r>
              <a:rPr lang="en" dirty="0">
                <a:solidFill>
                  <a:srgbClr val="FFFFFF"/>
                </a:solidFill>
                <a:latin typeface="Inter"/>
                <a:ea typeface="Inter"/>
                <a:cs typeface="Inter"/>
                <a:sym typeface="Inter"/>
              </a:rPr>
              <a:t>   Key Features of Git</a:t>
            </a:r>
            <a:endParaRPr dirty="0">
              <a:solidFill>
                <a:srgbClr val="FFFFFF"/>
              </a:solidFill>
              <a:latin typeface="Inter"/>
              <a:ea typeface="Inter"/>
              <a:cs typeface="Inter"/>
              <a:sym typeface="Inter"/>
            </a:endParaRPr>
          </a:p>
          <a:p>
            <a:pPr marL="0" lvl="0" indent="0" algn="l" rtl="0">
              <a:lnSpc>
                <a:spcPct val="150000"/>
              </a:lnSpc>
              <a:spcBef>
                <a:spcPts val="0"/>
              </a:spcBef>
              <a:spcAft>
                <a:spcPts val="0"/>
              </a:spcAft>
              <a:buNone/>
            </a:pPr>
            <a:r>
              <a:rPr lang="en" b="1" dirty="0">
                <a:solidFill>
                  <a:srgbClr val="40C25F"/>
                </a:solidFill>
                <a:latin typeface="Inria Serif"/>
                <a:ea typeface="Inria Serif"/>
                <a:cs typeface="Inria Serif"/>
                <a:sym typeface="Inria Serif"/>
              </a:rPr>
              <a:t>03</a:t>
            </a:r>
            <a:r>
              <a:rPr lang="en" dirty="0">
                <a:solidFill>
                  <a:srgbClr val="FFFFFF"/>
                </a:solidFill>
                <a:latin typeface="Inter"/>
                <a:ea typeface="Inter"/>
                <a:cs typeface="Inter"/>
                <a:sym typeface="Inter"/>
              </a:rPr>
              <a:t>   Setting up a Git Repository</a:t>
            </a:r>
          </a:p>
          <a:p>
            <a:pPr>
              <a:lnSpc>
                <a:spcPct val="150000"/>
              </a:lnSpc>
            </a:pPr>
            <a:r>
              <a:rPr lang="en" b="1" dirty="0">
                <a:solidFill>
                  <a:srgbClr val="40C25F"/>
                </a:solidFill>
                <a:latin typeface="Inria Serif"/>
                <a:ea typeface="Inria Serif"/>
                <a:cs typeface="Inria Serif"/>
                <a:sym typeface="Inria Serif"/>
              </a:rPr>
              <a:t>04</a:t>
            </a:r>
            <a:r>
              <a:rPr lang="en" dirty="0">
                <a:solidFill>
                  <a:srgbClr val="FFFFFF"/>
                </a:solidFill>
                <a:latin typeface="Inter"/>
                <a:ea typeface="Inter"/>
                <a:cs typeface="Inter"/>
                <a:sym typeface="Inter"/>
              </a:rPr>
              <a:t>   Collaboration using Git</a:t>
            </a:r>
          </a:p>
        </p:txBody>
      </p:sp>
      <p:pic>
        <p:nvPicPr>
          <p:cNvPr id="218" name="Google Shape;218;p24"/>
          <p:cNvPicPr preferRelativeResize="0"/>
          <p:nvPr/>
        </p:nvPicPr>
        <p:blipFill rotWithShape="1">
          <a:blip r:embed="rId3">
            <a:alphaModFix/>
          </a:blip>
          <a:srcRect l="43785"/>
          <a:stretch/>
        </p:blipFill>
        <p:spPr>
          <a:xfrm>
            <a:off x="6252575" y="0"/>
            <a:ext cx="2891425" cy="5143500"/>
          </a:xfrm>
          <a:prstGeom prst="rect">
            <a:avLst/>
          </a:prstGeom>
          <a:noFill/>
          <a:ln>
            <a:noFill/>
          </a:ln>
        </p:spPr>
      </p:pic>
      <p:sp>
        <p:nvSpPr>
          <p:cNvPr id="219" name="Google Shape;219;p24"/>
          <p:cNvSpPr txBox="1"/>
          <p:nvPr/>
        </p:nvSpPr>
        <p:spPr>
          <a:xfrm>
            <a:off x="3560340" y="2331650"/>
            <a:ext cx="2891425" cy="1631185"/>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dirty="0">
                <a:solidFill>
                  <a:srgbClr val="40C25F"/>
                </a:solidFill>
                <a:latin typeface="Inria Serif"/>
                <a:ea typeface="Inria Serif"/>
                <a:cs typeface="Inria Serif"/>
                <a:sym typeface="Inria Serif"/>
              </a:rPr>
              <a:t>05</a:t>
            </a:r>
            <a:r>
              <a:rPr lang="en" dirty="0">
                <a:latin typeface="Inria Serif"/>
                <a:ea typeface="Inria Serif"/>
                <a:cs typeface="Inria Serif"/>
                <a:sym typeface="Inria Serif"/>
              </a:rPr>
              <a:t>    </a:t>
            </a:r>
            <a:r>
              <a:rPr lang="en" dirty="0">
                <a:solidFill>
                  <a:srgbClr val="FFFFFF"/>
                </a:solidFill>
                <a:latin typeface="Inter"/>
                <a:ea typeface="Inter"/>
                <a:cs typeface="Inria Serif"/>
                <a:sym typeface="Inter"/>
              </a:rPr>
              <a:t>Advanced Git Features</a:t>
            </a:r>
            <a:endParaRPr i="1" dirty="0">
              <a:solidFill>
                <a:srgbClr val="FFFFFF"/>
              </a:solidFill>
              <a:latin typeface="Inria Serif"/>
              <a:ea typeface="Inria Serif"/>
              <a:cs typeface="Inria Serif"/>
              <a:sym typeface="Inria Serif"/>
            </a:endParaRPr>
          </a:p>
          <a:p>
            <a:pPr marL="0" lvl="0" indent="0" algn="l" rtl="0">
              <a:lnSpc>
                <a:spcPct val="150000"/>
              </a:lnSpc>
              <a:spcBef>
                <a:spcPts val="0"/>
              </a:spcBef>
              <a:spcAft>
                <a:spcPts val="0"/>
              </a:spcAft>
              <a:buNone/>
            </a:pPr>
            <a:r>
              <a:rPr lang="en" b="1" dirty="0">
                <a:solidFill>
                  <a:srgbClr val="40C25F"/>
                </a:solidFill>
                <a:latin typeface="Inria Serif"/>
                <a:ea typeface="Inria Serif"/>
                <a:cs typeface="Inria Serif"/>
                <a:sym typeface="Inria Serif"/>
              </a:rPr>
              <a:t>06</a:t>
            </a:r>
            <a:r>
              <a:rPr lang="en" dirty="0">
                <a:solidFill>
                  <a:srgbClr val="FFFFFF"/>
                </a:solidFill>
                <a:latin typeface="Inter"/>
                <a:ea typeface="Inter"/>
                <a:cs typeface="Inter"/>
                <a:sym typeface="Inter"/>
              </a:rPr>
              <a:t>   Git in Action</a:t>
            </a:r>
          </a:p>
          <a:p>
            <a:pPr>
              <a:lnSpc>
                <a:spcPct val="150000"/>
              </a:lnSpc>
            </a:pPr>
            <a:r>
              <a:rPr lang="en" b="1" dirty="0">
                <a:solidFill>
                  <a:srgbClr val="40C25F"/>
                </a:solidFill>
                <a:latin typeface="Inria Serif"/>
                <a:ea typeface="Inria Serif"/>
                <a:cs typeface="Inria Serif"/>
                <a:sym typeface="Inria Serif"/>
              </a:rPr>
              <a:t>07</a:t>
            </a:r>
            <a:r>
              <a:rPr lang="en" dirty="0">
                <a:solidFill>
                  <a:srgbClr val="FFFFFF"/>
                </a:solidFill>
                <a:latin typeface="Inter"/>
                <a:ea typeface="Inter"/>
                <a:cs typeface="Inter"/>
                <a:sym typeface="Inter"/>
              </a:rPr>
              <a:t>   PM Tools</a:t>
            </a:r>
            <a:endParaRPr dirty="0">
              <a:solidFill>
                <a:srgbClr val="FFFFFF"/>
              </a:solidFill>
              <a:latin typeface="Inter"/>
              <a:ea typeface="Inter"/>
              <a:cs typeface="Inter"/>
              <a:sym typeface="Inter"/>
            </a:endParaRPr>
          </a:p>
          <a:p>
            <a:pPr marL="0" lvl="0" indent="0" algn="l" rtl="0">
              <a:lnSpc>
                <a:spcPct val="150000"/>
              </a:lnSpc>
              <a:spcBef>
                <a:spcPts val="0"/>
              </a:spcBef>
              <a:spcAft>
                <a:spcPts val="0"/>
              </a:spcAft>
              <a:buNone/>
            </a:pPr>
            <a:r>
              <a:rPr lang="en" b="1" dirty="0">
                <a:solidFill>
                  <a:srgbClr val="40C25F"/>
                </a:solidFill>
                <a:latin typeface="Inria Serif"/>
                <a:ea typeface="Inria Serif"/>
                <a:cs typeface="Inria Serif"/>
                <a:sym typeface="Inria Serif"/>
              </a:rPr>
              <a:t>08</a:t>
            </a:r>
            <a:r>
              <a:rPr lang="en" dirty="0">
                <a:solidFill>
                  <a:srgbClr val="FFFFFF"/>
                </a:solidFill>
                <a:latin typeface="Inter"/>
                <a:ea typeface="Inter"/>
                <a:cs typeface="Inter"/>
                <a:sym typeface="Inter"/>
              </a:rPr>
              <a:t>   Recap</a:t>
            </a:r>
            <a:endParaRPr dirty="0">
              <a:solidFill>
                <a:srgbClr val="FFFFFF"/>
              </a:solidFill>
              <a:latin typeface="Inter"/>
              <a:ea typeface="Inter"/>
              <a:cs typeface="Inter"/>
              <a:sym typeface="Inter"/>
            </a:endParaRPr>
          </a:p>
          <a:p>
            <a:pPr marL="0" lvl="0" indent="0" algn="l" rtl="0">
              <a:spcBef>
                <a:spcPts val="0"/>
              </a:spcBef>
              <a:spcAft>
                <a:spcPts val="0"/>
              </a:spcAft>
              <a:buNone/>
            </a:pPr>
            <a:endParaRPr sz="1000" dirty="0">
              <a:latin typeface="Inter"/>
              <a:ea typeface="Inter"/>
              <a:cs typeface="Inter"/>
              <a:sym typeface="Inter"/>
            </a:endParaRPr>
          </a:p>
        </p:txBody>
      </p:sp>
      <p:sp>
        <p:nvSpPr>
          <p:cNvPr id="220" name="Google Shape;220;p24"/>
          <p:cNvSpPr txBox="1"/>
          <p:nvPr/>
        </p:nvSpPr>
        <p:spPr>
          <a:xfrm>
            <a:off x="97276" y="1142531"/>
            <a:ext cx="4541400" cy="923400"/>
          </a:xfrm>
          <a:prstGeom prst="rect">
            <a:avLst/>
          </a:prstGeom>
          <a:noFill/>
          <a:ln>
            <a:noFill/>
          </a:ln>
        </p:spPr>
        <p:txBody>
          <a:bodyPr spcFirstLastPara="1" wrap="square" lIns="91425" tIns="91425" rIns="0" bIns="91425" anchor="t" anchorCtr="0">
            <a:spAutoFit/>
          </a:bodyPr>
          <a:lstStyle/>
          <a:p>
            <a:pPr marL="0" lvl="0" indent="0" algn="l" rtl="0">
              <a:lnSpc>
                <a:spcPct val="80000"/>
              </a:lnSpc>
              <a:spcBef>
                <a:spcPts val="0"/>
              </a:spcBef>
              <a:spcAft>
                <a:spcPts val="0"/>
              </a:spcAft>
              <a:buNone/>
            </a:pPr>
            <a:r>
              <a:rPr lang="en" sz="6000" dirty="0">
                <a:solidFill>
                  <a:srgbClr val="B0D6CE"/>
                </a:solidFill>
                <a:latin typeface="Inria Serif"/>
                <a:ea typeface="Inria Serif"/>
                <a:cs typeface="Inria Serif"/>
                <a:sym typeface="Inria Serif"/>
              </a:rPr>
              <a:t>Outline</a:t>
            </a:r>
            <a:endParaRPr sz="6000" i="1" dirty="0">
              <a:solidFill>
                <a:srgbClr val="B0D6CE"/>
              </a:solidFill>
              <a:latin typeface="Inria Serif"/>
              <a:ea typeface="Inria Serif"/>
              <a:cs typeface="Inria Serif"/>
              <a:sym typeface="Inria Serif"/>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8"/>
          <p:cNvSpPr txBox="1"/>
          <p:nvPr/>
        </p:nvSpPr>
        <p:spPr>
          <a:xfrm>
            <a:off x="409443" y="210043"/>
            <a:ext cx="8025300" cy="6976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chemeClr val="bg2">
                    <a:lumMod val="90000"/>
                    <a:lumOff val="10000"/>
                  </a:schemeClr>
                </a:solidFill>
                <a:latin typeface="Proxima Nova"/>
                <a:ea typeface="Proxima Nova"/>
                <a:cs typeface="Proxima Nova"/>
                <a:sym typeface="Proxima Nova"/>
              </a:rPr>
              <a:t>Version Control</a:t>
            </a:r>
          </a:p>
        </p:txBody>
      </p:sp>
      <p:sp>
        <p:nvSpPr>
          <p:cNvPr id="45" name="Google Shape;45;p8"/>
          <p:cNvSpPr txBox="1"/>
          <p:nvPr/>
        </p:nvSpPr>
        <p:spPr>
          <a:xfrm>
            <a:off x="848882" y="1083455"/>
            <a:ext cx="7146421" cy="3767514"/>
          </a:xfrm>
          <a:prstGeom prst="rect">
            <a:avLst/>
          </a:prstGeom>
          <a:noFill/>
          <a:ln>
            <a:noFill/>
          </a:ln>
        </p:spPr>
        <p:txBody>
          <a:bodyPr spcFirstLastPara="1" wrap="square" lIns="91425" tIns="91425" rIns="91425" bIns="91425" anchor="ctr" anchorCtr="0">
            <a:noAutofit/>
          </a:bodyPr>
          <a:lstStyle/>
          <a:p>
            <a:pPr marL="285750" lvl="2" indent="-285750">
              <a:lnSpc>
                <a:spcPct val="150000"/>
              </a:lnSpc>
              <a:buClr>
                <a:schemeClr val="bg2"/>
              </a:buClr>
              <a:buFont typeface="Wingdings" pitchFamily="2" charset="2"/>
              <a:buChar char="§"/>
            </a:pPr>
            <a:r>
              <a:rPr lang="en-US" sz="1500" dirty="0">
                <a:solidFill>
                  <a:schemeClr val="tx1">
                    <a:lumMod val="90000"/>
                    <a:lumOff val="10000"/>
                  </a:schemeClr>
                </a:solidFill>
                <a:latin typeface="Söhne"/>
              </a:rPr>
              <a:t>A</a:t>
            </a:r>
            <a:r>
              <a:rPr lang="en-US" sz="1500" b="0" i="0" dirty="0">
                <a:solidFill>
                  <a:schemeClr val="tx1">
                    <a:lumMod val="90000"/>
                    <a:lumOff val="10000"/>
                  </a:schemeClr>
                </a:solidFill>
                <a:effectLst/>
                <a:latin typeface="Söhne"/>
              </a:rPr>
              <a:t>llows to records changes to a file or set of files over time so that you can recall specific versions later.</a:t>
            </a:r>
          </a:p>
          <a:p>
            <a:pPr marL="285750" lvl="2" indent="-285750">
              <a:lnSpc>
                <a:spcPct val="150000"/>
              </a:lnSpc>
              <a:buClr>
                <a:schemeClr val="bg2"/>
              </a:buClr>
              <a:buFont typeface="Wingdings" pitchFamily="2" charset="2"/>
              <a:buChar char="§"/>
            </a:pPr>
            <a:r>
              <a:rPr lang="en-US" sz="1500" dirty="0">
                <a:solidFill>
                  <a:schemeClr val="tx1">
                    <a:lumMod val="90000"/>
                    <a:lumOff val="10000"/>
                  </a:schemeClr>
                </a:solidFill>
                <a:latin typeface="Söhne"/>
              </a:rPr>
              <a:t>Allows multiple people to work on a project simultaneously</a:t>
            </a:r>
          </a:p>
          <a:p>
            <a:pPr marL="285750" lvl="2" indent="-285750">
              <a:lnSpc>
                <a:spcPct val="150000"/>
              </a:lnSpc>
              <a:buClr>
                <a:schemeClr val="bg2"/>
              </a:buClr>
              <a:buFont typeface="Wingdings" pitchFamily="2" charset="2"/>
              <a:buChar char="§"/>
            </a:pPr>
            <a:r>
              <a:rPr lang="en-US" sz="1500" dirty="0">
                <a:solidFill>
                  <a:schemeClr val="tx1">
                    <a:lumMod val="90000"/>
                    <a:lumOff val="10000"/>
                  </a:schemeClr>
                </a:solidFill>
                <a:latin typeface="Söhne"/>
              </a:rPr>
              <a:t>Helps to prevent conflicts when merging changes.</a:t>
            </a:r>
          </a:p>
          <a:p>
            <a:pPr marL="285750" lvl="2" indent="-285750">
              <a:lnSpc>
                <a:spcPct val="150000"/>
              </a:lnSpc>
              <a:buClr>
                <a:schemeClr val="bg2"/>
              </a:buClr>
              <a:buFont typeface="Wingdings" pitchFamily="2" charset="2"/>
              <a:buChar char="§"/>
            </a:pPr>
            <a:r>
              <a:rPr lang="en-US" sz="1500" dirty="0">
                <a:solidFill>
                  <a:schemeClr val="tx1">
                    <a:lumMod val="90000"/>
                    <a:lumOff val="10000"/>
                  </a:schemeClr>
                </a:solidFill>
                <a:latin typeface="Söhne"/>
              </a:rPr>
              <a:t>Multiple people can work on the same project without interfering with each other's work.</a:t>
            </a:r>
          </a:p>
          <a:p>
            <a:pPr marL="285750" lvl="2" indent="-285750">
              <a:lnSpc>
                <a:spcPct val="150000"/>
              </a:lnSpc>
              <a:buClr>
                <a:schemeClr val="bg2"/>
              </a:buClr>
              <a:buFont typeface="Wingdings" pitchFamily="2" charset="2"/>
              <a:buChar char="§"/>
            </a:pPr>
            <a:r>
              <a:rPr lang="en-US" sz="1500" dirty="0">
                <a:solidFill>
                  <a:schemeClr val="tx1">
                    <a:lumMod val="90000"/>
                    <a:lumOff val="10000"/>
                  </a:schemeClr>
                </a:solidFill>
                <a:latin typeface="Söhne"/>
              </a:rPr>
              <a:t>Keeps a history of all the changes made to the files, making it easy to roll back to a previous version if needed.</a:t>
            </a:r>
          </a:p>
          <a:p>
            <a:pPr marL="285750" lvl="2" indent="-285750">
              <a:lnSpc>
                <a:spcPct val="150000"/>
              </a:lnSpc>
              <a:buClr>
                <a:schemeClr val="bg2"/>
              </a:buClr>
              <a:buFont typeface="Wingdings" pitchFamily="2" charset="2"/>
              <a:buChar char="§"/>
            </a:pPr>
            <a:r>
              <a:rPr lang="en-US" sz="1500" dirty="0">
                <a:solidFill>
                  <a:schemeClr val="tx1">
                    <a:lumMod val="90000"/>
                    <a:lumOff val="10000"/>
                  </a:schemeClr>
                </a:solidFill>
                <a:latin typeface="Söhne"/>
              </a:rPr>
              <a:t>Helps to resolve conflicts that may arise from multiple people working on the same file at the same time.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9"/>
          <p:cNvSpPr txBox="1"/>
          <p:nvPr/>
        </p:nvSpPr>
        <p:spPr>
          <a:xfrm>
            <a:off x="779158" y="482375"/>
            <a:ext cx="8025300" cy="12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dirty="0">
                <a:solidFill>
                  <a:schemeClr val="bg2">
                    <a:lumMod val="90000"/>
                    <a:lumOff val="10000"/>
                  </a:schemeClr>
                </a:solidFill>
                <a:latin typeface="Proxima Nova"/>
                <a:sym typeface="Proxima Nova"/>
              </a:rPr>
              <a:t>Why</a:t>
            </a:r>
            <a:r>
              <a:rPr lang="en" sz="4000" b="1" dirty="0">
                <a:solidFill>
                  <a:srgbClr val="3359DF"/>
                </a:solidFill>
                <a:latin typeface="Proxima Nova"/>
                <a:ea typeface="Proxima Nova"/>
                <a:cs typeface="Proxima Nova"/>
                <a:sym typeface="Proxima Nova"/>
              </a:rPr>
              <a:t> </a:t>
            </a:r>
            <a:r>
              <a:rPr lang="en" sz="3600" b="1" dirty="0">
                <a:solidFill>
                  <a:schemeClr val="bg2">
                    <a:lumMod val="90000"/>
                    <a:lumOff val="10000"/>
                  </a:schemeClr>
                </a:solidFill>
                <a:latin typeface="Proxima Nova"/>
                <a:sym typeface="Proxima Nova"/>
              </a:rPr>
              <a:t>Version</a:t>
            </a:r>
            <a:r>
              <a:rPr lang="en" sz="4000" b="1" dirty="0">
                <a:solidFill>
                  <a:srgbClr val="3359DF"/>
                </a:solidFill>
                <a:latin typeface="Proxima Nova"/>
                <a:ea typeface="Proxima Nova"/>
                <a:cs typeface="Proxima Nova"/>
                <a:sym typeface="Proxima Nova"/>
              </a:rPr>
              <a:t> </a:t>
            </a:r>
            <a:r>
              <a:rPr lang="en" sz="3600" b="1" dirty="0">
                <a:solidFill>
                  <a:schemeClr val="bg2">
                    <a:lumMod val="90000"/>
                    <a:lumOff val="10000"/>
                  </a:schemeClr>
                </a:solidFill>
                <a:latin typeface="Proxima Nova"/>
                <a:sym typeface="Proxima Nova"/>
              </a:rPr>
              <a:t>Control</a:t>
            </a:r>
            <a:r>
              <a:rPr lang="en" sz="4000" b="1" dirty="0">
                <a:solidFill>
                  <a:schemeClr val="bg2">
                    <a:lumMod val="90000"/>
                    <a:lumOff val="10000"/>
                  </a:schemeClr>
                </a:solidFill>
                <a:latin typeface="Proxima Nova"/>
                <a:ea typeface="Proxima Nova"/>
                <a:cs typeface="Proxima Nova"/>
                <a:sym typeface="Proxima Nova"/>
              </a:rPr>
              <a:t>?</a:t>
            </a:r>
            <a:endParaRPr sz="4000" dirty="0">
              <a:solidFill>
                <a:schemeClr val="bg2">
                  <a:lumMod val="90000"/>
                  <a:lumOff val="10000"/>
                </a:schemeClr>
              </a:solidFill>
              <a:latin typeface="Proxima Nova"/>
              <a:ea typeface="Proxima Nova"/>
              <a:cs typeface="Proxima Nova"/>
              <a:sym typeface="Proxima Nova"/>
            </a:endParaRPr>
          </a:p>
        </p:txBody>
      </p:sp>
      <p:sp>
        <p:nvSpPr>
          <p:cNvPr id="51" name="Google Shape;51;p9"/>
          <p:cNvSpPr txBox="1"/>
          <p:nvPr/>
        </p:nvSpPr>
        <p:spPr>
          <a:xfrm>
            <a:off x="1084880" y="1430527"/>
            <a:ext cx="6683165" cy="2459548"/>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Clr>
                <a:schemeClr val="tx1">
                  <a:lumMod val="90000"/>
                  <a:lumOff val="10000"/>
                </a:schemeClr>
              </a:buClr>
              <a:buFont typeface="Wingdings" pitchFamily="2" charset="2"/>
              <a:buChar char="§"/>
            </a:pPr>
            <a:r>
              <a:rPr lang="en-US" sz="1500" dirty="0">
                <a:solidFill>
                  <a:schemeClr val="dk1"/>
                </a:solidFill>
                <a:latin typeface="Roboto Slab"/>
                <a:ea typeface="Roboto Slab"/>
                <a:cs typeface="Roboto Slab"/>
                <a:sym typeface="Roboto Slab"/>
              </a:rPr>
              <a:t>Collaboration</a:t>
            </a:r>
          </a:p>
          <a:p>
            <a:pPr marL="285750" lvl="0" indent="-285750" algn="l" rtl="0">
              <a:lnSpc>
                <a:spcPct val="150000"/>
              </a:lnSpc>
              <a:spcBef>
                <a:spcPts val="0"/>
              </a:spcBef>
              <a:spcAft>
                <a:spcPts val="0"/>
              </a:spcAft>
              <a:buClr>
                <a:schemeClr val="tx1">
                  <a:lumMod val="90000"/>
                  <a:lumOff val="10000"/>
                </a:schemeClr>
              </a:buClr>
              <a:buFont typeface="Wingdings" pitchFamily="2" charset="2"/>
              <a:buChar char="§"/>
            </a:pPr>
            <a:r>
              <a:rPr lang="en-US" sz="1500" dirty="0">
                <a:solidFill>
                  <a:schemeClr val="dk1"/>
                </a:solidFill>
                <a:latin typeface="Roboto Slab"/>
                <a:ea typeface="Roboto Slab"/>
                <a:cs typeface="Roboto Slab"/>
                <a:sym typeface="Roboto Slab"/>
              </a:rPr>
              <a:t>Tracking Changes</a:t>
            </a:r>
          </a:p>
          <a:p>
            <a:pPr marL="285750" lvl="0" indent="-285750" algn="l" rtl="0">
              <a:lnSpc>
                <a:spcPct val="150000"/>
              </a:lnSpc>
              <a:spcBef>
                <a:spcPts val="0"/>
              </a:spcBef>
              <a:spcAft>
                <a:spcPts val="0"/>
              </a:spcAft>
              <a:buClr>
                <a:schemeClr val="tx1">
                  <a:lumMod val="90000"/>
                  <a:lumOff val="10000"/>
                </a:schemeClr>
              </a:buClr>
              <a:buFont typeface="Wingdings" pitchFamily="2" charset="2"/>
              <a:buChar char="§"/>
            </a:pPr>
            <a:r>
              <a:rPr lang="en-US" sz="1500" dirty="0">
                <a:solidFill>
                  <a:schemeClr val="dk1"/>
                </a:solidFill>
                <a:latin typeface="Roboto Slab"/>
                <a:ea typeface="Roboto Slab"/>
                <a:cs typeface="Roboto Slab"/>
                <a:sym typeface="Roboto Slab"/>
              </a:rPr>
              <a:t>Conflict Prevention</a:t>
            </a:r>
          </a:p>
          <a:p>
            <a:pPr marL="285750" lvl="0" indent="-285750" algn="l" rtl="0">
              <a:lnSpc>
                <a:spcPct val="150000"/>
              </a:lnSpc>
              <a:spcBef>
                <a:spcPts val="0"/>
              </a:spcBef>
              <a:spcAft>
                <a:spcPts val="0"/>
              </a:spcAft>
              <a:buClr>
                <a:schemeClr val="tx1">
                  <a:lumMod val="90000"/>
                  <a:lumOff val="10000"/>
                </a:schemeClr>
              </a:buClr>
              <a:buFont typeface="Wingdings" pitchFamily="2" charset="2"/>
              <a:buChar char="§"/>
            </a:pPr>
            <a:r>
              <a:rPr lang="en-US" sz="1500" dirty="0">
                <a:solidFill>
                  <a:schemeClr val="dk1"/>
                </a:solidFill>
                <a:latin typeface="Roboto Slab"/>
                <a:ea typeface="Roboto Slab"/>
                <a:cs typeface="Roboto Slab"/>
                <a:sym typeface="Roboto Slab"/>
              </a:rPr>
              <a:t>Auditing</a:t>
            </a:r>
          </a:p>
          <a:p>
            <a:pPr marL="285750" lvl="0" indent="-285750" algn="l" rtl="0">
              <a:lnSpc>
                <a:spcPct val="150000"/>
              </a:lnSpc>
              <a:spcBef>
                <a:spcPts val="0"/>
              </a:spcBef>
              <a:spcAft>
                <a:spcPts val="0"/>
              </a:spcAft>
              <a:buClr>
                <a:schemeClr val="tx1">
                  <a:lumMod val="90000"/>
                  <a:lumOff val="10000"/>
                </a:schemeClr>
              </a:buClr>
              <a:buFont typeface="Wingdings" pitchFamily="2" charset="2"/>
              <a:buChar char="§"/>
            </a:pPr>
            <a:r>
              <a:rPr lang="en-US" sz="1500" dirty="0">
                <a:solidFill>
                  <a:schemeClr val="dk1"/>
                </a:solidFill>
                <a:latin typeface="Roboto Slab"/>
                <a:ea typeface="Roboto Slab"/>
                <a:cs typeface="Roboto Slab"/>
                <a:sym typeface="Roboto Slab"/>
              </a:rPr>
              <a:t>Efficient and Secure</a:t>
            </a:r>
          </a:p>
          <a:p>
            <a:pPr marL="285750" lvl="0" indent="-285750" algn="l" rtl="0">
              <a:lnSpc>
                <a:spcPct val="150000"/>
              </a:lnSpc>
              <a:spcBef>
                <a:spcPts val="0"/>
              </a:spcBef>
              <a:spcAft>
                <a:spcPts val="0"/>
              </a:spcAft>
              <a:buClr>
                <a:schemeClr val="tx1">
                  <a:lumMod val="90000"/>
                  <a:lumOff val="10000"/>
                </a:schemeClr>
              </a:buClr>
              <a:buFont typeface="Wingdings" pitchFamily="2" charset="2"/>
              <a:buChar char="§"/>
            </a:pPr>
            <a:r>
              <a:rPr lang="en-US" sz="1500" dirty="0">
                <a:solidFill>
                  <a:schemeClr val="dk1"/>
                </a:solidFill>
                <a:latin typeface="Roboto Slab"/>
                <a:ea typeface="Roboto Slab"/>
                <a:cs typeface="Roboto Slab"/>
                <a:sym typeface="Roboto Slab"/>
              </a:rPr>
              <a:t>Backup</a:t>
            </a:r>
            <a:endParaRPr sz="1500" dirty="0">
              <a:solidFill>
                <a:schemeClr val="dk1"/>
              </a:solidFill>
              <a:latin typeface="Roboto Slab"/>
              <a:ea typeface="Roboto Slab"/>
              <a:cs typeface="Roboto Slab"/>
              <a:sym typeface="Roboto Slab"/>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0"/>
          <p:cNvSpPr txBox="1"/>
          <p:nvPr/>
        </p:nvSpPr>
        <p:spPr>
          <a:xfrm>
            <a:off x="347450" y="216750"/>
            <a:ext cx="8025300" cy="12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chemeClr val="bg2">
                    <a:lumMod val="90000"/>
                    <a:lumOff val="10000"/>
                  </a:schemeClr>
                </a:solidFill>
                <a:latin typeface="Proxima Nova"/>
                <a:ea typeface="Proxima Nova"/>
                <a:cs typeface="Proxima Nova"/>
                <a:sym typeface="Proxima Nova"/>
              </a:rPr>
              <a:t>How Version Control Works</a:t>
            </a:r>
            <a:endParaRPr sz="4000" dirty="0">
              <a:solidFill>
                <a:schemeClr val="bg2">
                  <a:lumMod val="90000"/>
                  <a:lumOff val="10000"/>
                </a:schemeClr>
              </a:solidFill>
              <a:latin typeface="Proxima Nova"/>
              <a:ea typeface="Proxima Nova"/>
              <a:cs typeface="Proxima Nova"/>
              <a:sym typeface="Proxima Nova"/>
            </a:endParaRPr>
          </a:p>
        </p:txBody>
      </p:sp>
      <p:sp>
        <p:nvSpPr>
          <p:cNvPr id="57" name="Google Shape;57;p10"/>
          <p:cNvSpPr txBox="1"/>
          <p:nvPr/>
        </p:nvSpPr>
        <p:spPr>
          <a:xfrm>
            <a:off x="705173" y="1283293"/>
            <a:ext cx="7171360" cy="2430858"/>
          </a:xfrm>
          <a:prstGeom prst="rect">
            <a:avLst/>
          </a:prstGeom>
          <a:noFill/>
          <a:ln>
            <a:noFill/>
          </a:ln>
        </p:spPr>
        <p:txBody>
          <a:bodyPr spcFirstLastPara="1" wrap="square" lIns="91425" tIns="91425" rIns="91425" bIns="91425" anchor="t" anchorCtr="0">
            <a:noAutofit/>
          </a:bodyPr>
          <a:lstStyle/>
          <a:p>
            <a:pPr marL="419100" lvl="0" indent="-285750" algn="l" rtl="0">
              <a:lnSpc>
                <a:spcPct val="150000"/>
              </a:lnSpc>
              <a:spcBef>
                <a:spcPts val="0"/>
              </a:spcBef>
              <a:spcAft>
                <a:spcPts val="0"/>
              </a:spcAft>
              <a:buClr>
                <a:schemeClr val="tx1"/>
              </a:buClr>
              <a:buSzPts val="1500"/>
              <a:buFont typeface="Wingdings" pitchFamily="2" charset="2"/>
              <a:buChar char="§"/>
            </a:pPr>
            <a:r>
              <a:rPr lang="en" sz="1500" dirty="0">
                <a:latin typeface="Roboto Slab"/>
                <a:ea typeface="Roboto Slab"/>
                <a:cs typeface="Roboto Slab"/>
                <a:sym typeface="Roboto Slab"/>
              </a:rPr>
              <a:t>Local repository: </a:t>
            </a:r>
            <a:r>
              <a:rPr lang="en-US" sz="1500" b="0" i="0" dirty="0">
                <a:solidFill>
                  <a:schemeClr val="tx1"/>
                </a:solidFill>
                <a:effectLst/>
                <a:latin typeface="Söhne"/>
              </a:rPr>
              <a:t>This is a copy of the code that is stored on a developer's machine</a:t>
            </a:r>
          </a:p>
          <a:p>
            <a:pPr marL="419100" lvl="0" indent="-285750" algn="l" rtl="0">
              <a:lnSpc>
                <a:spcPct val="150000"/>
              </a:lnSpc>
              <a:spcBef>
                <a:spcPts val="0"/>
              </a:spcBef>
              <a:spcAft>
                <a:spcPts val="0"/>
              </a:spcAft>
              <a:buClr>
                <a:schemeClr val="tx1"/>
              </a:buClr>
              <a:buSzPts val="1500"/>
              <a:buFont typeface="Wingdings" pitchFamily="2" charset="2"/>
              <a:buChar char="§"/>
            </a:pPr>
            <a:r>
              <a:rPr lang="en" sz="1500" dirty="0">
                <a:solidFill>
                  <a:schemeClr val="dk1"/>
                </a:solidFill>
                <a:latin typeface="Roboto Slab"/>
                <a:ea typeface="Roboto Slab"/>
                <a:cs typeface="Roboto Slab"/>
                <a:sym typeface="Roboto Slab"/>
              </a:rPr>
              <a:t>Central repository: </a:t>
            </a:r>
            <a:r>
              <a:rPr lang="en-US" sz="1500" dirty="0">
                <a:solidFill>
                  <a:schemeClr val="tx1"/>
                </a:solidFill>
                <a:latin typeface="Söhne"/>
                <a:ea typeface="Roboto Slab"/>
                <a:cs typeface="Roboto Slab"/>
                <a:sym typeface="Roboto Slab"/>
              </a:rPr>
              <a:t>This is</a:t>
            </a:r>
            <a:r>
              <a:rPr lang="en-US" sz="1500" b="0" i="0" dirty="0">
                <a:solidFill>
                  <a:schemeClr val="tx1"/>
                </a:solidFill>
                <a:effectLst/>
                <a:latin typeface="Söhne"/>
              </a:rPr>
              <a:t> the main storage location of the code that is accessible to multiple developers and it is hosted on remote servers</a:t>
            </a:r>
            <a:endParaRPr sz="1500" dirty="0">
              <a:solidFill>
                <a:schemeClr val="dk1"/>
              </a:solidFill>
              <a:latin typeface="Roboto Slab"/>
              <a:ea typeface="Roboto Slab"/>
              <a:cs typeface="Roboto Slab"/>
              <a:sym typeface="Roboto Slab"/>
            </a:endParaRPr>
          </a:p>
          <a:p>
            <a:pPr marL="419100" lvl="0" indent="-285750" algn="l" rtl="0">
              <a:lnSpc>
                <a:spcPct val="150000"/>
              </a:lnSpc>
              <a:spcBef>
                <a:spcPts val="0"/>
              </a:spcBef>
              <a:spcAft>
                <a:spcPts val="0"/>
              </a:spcAft>
              <a:buClr>
                <a:schemeClr val="tx1"/>
              </a:buClr>
              <a:buSzPts val="1500"/>
              <a:buFont typeface="Wingdings" pitchFamily="2" charset="2"/>
              <a:buChar char="§"/>
            </a:pPr>
            <a:r>
              <a:rPr lang="en" sz="1500" dirty="0">
                <a:solidFill>
                  <a:schemeClr val="dk1"/>
                </a:solidFill>
                <a:latin typeface="Roboto Slab"/>
                <a:ea typeface="Roboto Slab"/>
                <a:cs typeface="Roboto Slab"/>
                <a:sym typeface="Roboto Slab"/>
              </a:rPr>
              <a:t>Command line tools for interacting with assets</a:t>
            </a:r>
          </a:p>
          <a:p>
            <a:pPr marL="419100" lvl="0" indent="-285750" algn="l" rtl="0">
              <a:lnSpc>
                <a:spcPct val="150000"/>
              </a:lnSpc>
              <a:spcBef>
                <a:spcPts val="0"/>
              </a:spcBef>
              <a:spcAft>
                <a:spcPts val="0"/>
              </a:spcAft>
              <a:buClr>
                <a:schemeClr val="tx1"/>
              </a:buClr>
              <a:buSzPts val="1500"/>
              <a:buFont typeface="Wingdings" pitchFamily="2" charset="2"/>
              <a:buChar char="§"/>
            </a:pPr>
            <a:endParaRPr lang="en" sz="1500" dirty="0">
              <a:solidFill>
                <a:schemeClr val="dk1"/>
              </a:solidFill>
              <a:latin typeface="Roboto Slab"/>
              <a:ea typeface="Roboto Slab"/>
              <a:cs typeface="Roboto Slab"/>
              <a:sym typeface="Roboto Slab"/>
            </a:endParaRPr>
          </a:p>
          <a:p>
            <a:pPr marL="457200" lvl="0" indent="-323850" algn="l" rtl="0">
              <a:lnSpc>
                <a:spcPct val="150000"/>
              </a:lnSpc>
              <a:spcBef>
                <a:spcPts val="0"/>
              </a:spcBef>
              <a:spcAft>
                <a:spcPts val="0"/>
              </a:spcAft>
              <a:buClr>
                <a:srgbClr val="FFB031"/>
              </a:buClr>
              <a:buSzPts val="1500"/>
              <a:buFont typeface="Arvo"/>
              <a:buChar char="●"/>
            </a:pPr>
            <a:endParaRPr sz="1500" dirty="0">
              <a:solidFill>
                <a:schemeClr val="dk1"/>
              </a:solidFill>
              <a:latin typeface="Roboto Slab"/>
              <a:ea typeface="Roboto Slab"/>
              <a:cs typeface="Roboto Slab"/>
              <a:sym typeface="Roboto Slab"/>
            </a:endParaRPr>
          </a:p>
          <a:p>
            <a:pPr marL="0" lvl="0" indent="0" algn="l" rtl="0">
              <a:lnSpc>
                <a:spcPct val="150000"/>
              </a:lnSpc>
              <a:spcBef>
                <a:spcPts val="0"/>
              </a:spcBef>
              <a:spcAft>
                <a:spcPts val="0"/>
              </a:spcAft>
              <a:buNone/>
            </a:pPr>
            <a:endParaRPr sz="1500" dirty="0">
              <a:solidFill>
                <a:schemeClr val="dk1"/>
              </a:solidFill>
              <a:latin typeface="Roboto Slab"/>
              <a:ea typeface="Roboto Slab"/>
              <a:cs typeface="Roboto Slab"/>
              <a:sym typeface="Roboto Slab"/>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1"/>
          <p:cNvSpPr txBox="1"/>
          <p:nvPr/>
        </p:nvSpPr>
        <p:spPr>
          <a:xfrm>
            <a:off x="347450" y="216750"/>
            <a:ext cx="8025300" cy="121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chemeClr val="bg2">
                    <a:lumMod val="90000"/>
                    <a:lumOff val="10000"/>
                  </a:schemeClr>
                </a:solidFill>
                <a:latin typeface="Proxima Nova"/>
                <a:ea typeface="Proxima Nova"/>
                <a:cs typeface="Proxima Nova"/>
                <a:sym typeface="Proxima Nova"/>
              </a:rPr>
              <a:t>Version Control Best Practices</a:t>
            </a:r>
            <a:endParaRPr sz="4000" dirty="0">
              <a:solidFill>
                <a:schemeClr val="bg2">
                  <a:lumMod val="90000"/>
                  <a:lumOff val="10000"/>
                </a:schemeClr>
              </a:solidFill>
              <a:latin typeface="Proxima Nova"/>
              <a:ea typeface="Proxima Nova"/>
              <a:cs typeface="Proxima Nova"/>
              <a:sym typeface="Proxima Nova"/>
            </a:endParaRPr>
          </a:p>
        </p:txBody>
      </p:sp>
      <p:sp>
        <p:nvSpPr>
          <p:cNvPr id="63" name="Google Shape;63;p11"/>
          <p:cNvSpPr txBox="1"/>
          <p:nvPr/>
        </p:nvSpPr>
        <p:spPr>
          <a:xfrm>
            <a:off x="558370" y="1136058"/>
            <a:ext cx="7449900" cy="2757900"/>
          </a:xfrm>
          <a:prstGeom prst="rect">
            <a:avLst/>
          </a:prstGeom>
          <a:noFill/>
          <a:ln>
            <a:noFill/>
          </a:ln>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Clr>
                <a:schemeClr val="tx1"/>
              </a:buClr>
              <a:buSzPts val="1500"/>
              <a:buFont typeface="Wingdings" pitchFamily="2" charset="2"/>
              <a:buChar char="§"/>
            </a:pPr>
            <a:r>
              <a:rPr lang="en" sz="1500" dirty="0">
                <a:latin typeface="Roboto Slab"/>
                <a:ea typeface="Roboto Slab"/>
                <a:cs typeface="Roboto Slab"/>
                <a:sym typeface="Roboto Slab"/>
              </a:rPr>
              <a:t>Short and frequent commits</a:t>
            </a:r>
            <a:endParaRPr sz="1500" dirty="0">
              <a:latin typeface="Roboto Slab"/>
              <a:ea typeface="Roboto Slab"/>
              <a:cs typeface="Roboto Slab"/>
              <a:sym typeface="Roboto Slab"/>
            </a:endParaRPr>
          </a:p>
          <a:p>
            <a:pPr marL="457200" lvl="0" indent="-323850" algn="l" rtl="0">
              <a:lnSpc>
                <a:spcPct val="150000"/>
              </a:lnSpc>
              <a:spcBef>
                <a:spcPts val="0"/>
              </a:spcBef>
              <a:spcAft>
                <a:spcPts val="0"/>
              </a:spcAft>
              <a:buClr>
                <a:schemeClr val="tx1"/>
              </a:buClr>
              <a:buSzPts val="1500"/>
              <a:buFont typeface="Wingdings" pitchFamily="2" charset="2"/>
              <a:buChar char="§"/>
            </a:pPr>
            <a:r>
              <a:rPr lang="en" sz="1500" dirty="0">
                <a:solidFill>
                  <a:schemeClr val="dk1"/>
                </a:solidFill>
                <a:latin typeface="Roboto Slab"/>
                <a:ea typeface="Roboto Slab"/>
                <a:cs typeface="Roboto Slab"/>
                <a:sym typeface="Roboto Slab"/>
              </a:rPr>
              <a:t>Changes limited to specific sections</a:t>
            </a:r>
            <a:endParaRPr sz="1500" dirty="0">
              <a:solidFill>
                <a:schemeClr val="dk1"/>
              </a:solidFill>
              <a:latin typeface="Roboto Slab"/>
              <a:ea typeface="Roboto Slab"/>
              <a:cs typeface="Roboto Slab"/>
              <a:sym typeface="Roboto Slab"/>
            </a:endParaRPr>
          </a:p>
          <a:p>
            <a:pPr marL="457200" lvl="0" indent="-323850" algn="l" rtl="0">
              <a:lnSpc>
                <a:spcPct val="150000"/>
              </a:lnSpc>
              <a:spcBef>
                <a:spcPts val="0"/>
              </a:spcBef>
              <a:spcAft>
                <a:spcPts val="0"/>
              </a:spcAft>
              <a:buClr>
                <a:schemeClr val="tx1"/>
              </a:buClr>
              <a:buSzPts val="1500"/>
              <a:buFont typeface="Wingdings" pitchFamily="2" charset="2"/>
              <a:buChar char="§"/>
            </a:pPr>
            <a:r>
              <a:rPr lang="en" sz="1500" dirty="0">
                <a:solidFill>
                  <a:schemeClr val="dk1"/>
                </a:solidFill>
                <a:latin typeface="Roboto Slab"/>
                <a:ea typeface="Roboto Slab"/>
                <a:cs typeface="Roboto Slab"/>
                <a:sym typeface="Roboto Slab"/>
              </a:rPr>
              <a:t>Precise and concise change description</a:t>
            </a:r>
            <a:endParaRPr sz="1500" dirty="0">
              <a:solidFill>
                <a:schemeClr val="dk1"/>
              </a:solidFill>
              <a:latin typeface="Roboto Slab"/>
              <a:ea typeface="Roboto Slab"/>
              <a:cs typeface="Roboto Slab"/>
              <a:sym typeface="Roboto Slab"/>
            </a:endParaRPr>
          </a:p>
          <a:p>
            <a:pPr marL="914400" lvl="1" indent="-323850" algn="l" rtl="0">
              <a:lnSpc>
                <a:spcPct val="150000"/>
              </a:lnSpc>
              <a:spcBef>
                <a:spcPts val="0"/>
              </a:spcBef>
              <a:spcAft>
                <a:spcPts val="0"/>
              </a:spcAft>
              <a:buClr>
                <a:schemeClr val="tx1"/>
              </a:buClr>
              <a:buSzPts val="1500"/>
              <a:buFont typeface="Wingdings" pitchFamily="2" charset="2"/>
              <a:buChar char="§"/>
            </a:pPr>
            <a:r>
              <a:rPr lang="en" sz="1500" dirty="0">
                <a:solidFill>
                  <a:schemeClr val="dk1"/>
                </a:solidFill>
                <a:latin typeface="Roboto Slab"/>
                <a:ea typeface="Roboto Slab"/>
                <a:cs typeface="Roboto Slab"/>
                <a:sym typeface="Roboto Slab"/>
              </a:rPr>
              <a:t>Commit message template</a:t>
            </a:r>
            <a:endParaRPr sz="1500" dirty="0">
              <a:solidFill>
                <a:schemeClr val="dk1"/>
              </a:solidFill>
              <a:latin typeface="Roboto Slab"/>
              <a:ea typeface="Roboto Slab"/>
              <a:cs typeface="Roboto Slab"/>
              <a:sym typeface="Roboto Slab"/>
            </a:endParaRPr>
          </a:p>
          <a:p>
            <a:pPr marL="914400" lvl="1" indent="-323850" algn="l" rtl="0">
              <a:lnSpc>
                <a:spcPct val="150000"/>
              </a:lnSpc>
              <a:spcBef>
                <a:spcPts val="0"/>
              </a:spcBef>
              <a:spcAft>
                <a:spcPts val="0"/>
              </a:spcAft>
              <a:buClr>
                <a:schemeClr val="tx1"/>
              </a:buClr>
              <a:buSzPts val="1500"/>
              <a:buFont typeface="Wingdings" pitchFamily="2" charset="2"/>
              <a:buChar char="§"/>
            </a:pPr>
            <a:r>
              <a:rPr lang="en" sz="1500" dirty="0">
                <a:solidFill>
                  <a:schemeClr val="dk1"/>
                </a:solidFill>
                <a:latin typeface="Roboto Slab"/>
                <a:ea typeface="Roboto Slab"/>
                <a:cs typeface="Roboto Slab"/>
                <a:sym typeface="Roboto Slab"/>
              </a:rPr>
              <a:t>Commit squashing</a:t>
            </a:r>
            <a:endParaRPr sz="1500" dirty="0">
              <a:solidFill>
                <a:schemeClr val="dk1"/>
              </a:solidFill>
              <a:latin typeface="Roboto Slab"/>
              <a:ea typeface="Roboto Slab"/>
              <a:cs typeface="Roboto Slab"/>
              <a:sym typeface="Roboto Slab"/>
            </a:endParaRPr>
          </a:p>
          <a:p>
            <a:pPr marL="457200" lvl="0" indent="-323850" algn="l" rtl="0">
              <a:lnSpc>
                <a:spcPct val="150000"/>
              </a:lnSpc>
              <a:spcBef>
                <a:spcPts val="0"/>
              </a:spcBef>
              <a:spcAft>
                <a:spcPts val="0"/>
              </a:spcAft>
              <a:buClr>
                <a:schemeClr val="tx1"/>
              </a:buClr>
              <a:buSzPts val="1500"/>
              <a:buFont typeface="Wingdings" pitchFamily="2" charset="2"/>
              <a:buChar char="§"/>
            </a:pPr>
            <a:r>
              <a:rPr lang="en" sz="1500" dirty="0">
                <a:solidFill>
                  <a:schemeClr val="dk1"/>
                </a:solidFill>
                <a:latin typeface="Roboto Slab"/>
                <a:ea typeface="Roboto Slab"/>
                <a:cs typeface="Roboto Slab"/>
                <a:sym typeface="Roboto Slab"/>
              </a:rPr>
              <a:t>Compliance to team conventions</a:t>
            </a:r>
            <a:endParaRPr sz="1500" dirty="0">
              <a:solidFill>
                <a:schemeClr val="dk1"/>
              </a:solidFill>
              <a:latin typeface="Roboto Slab"/>
              <a:ea typeface="Roboto Slab"/>
              <a:cs typeface="Roboto Slab"/>
              <a:sym typeface="Roboto Slab"/>
            </a:endParaRPr>
          </a:p>
          <a:p>
            <a:pPr marL="0" lvl="0" indent="0" algn="l" rtl="0">
              <a:lnSpc>
                <a:spcPct val="150000"/>
              </a:lnSpc>
              <a:spcBef>
                <a:spcPts val="0"/>
              </a:spcBef>
              <a:spcAft>
                <a:spcPts val="0"/>
              </a:spcAft>
              <a:buNone/>
            </a:pPr>
            <a:endParaRPr sz="1500" dirty="0">
              <a:solidFill>
                <a:schemeClr val="dk1"/>
              </a:solidFill>
              <a:latin typeface="Roboto Slab"/>
              <a:ea typeface="Roboto Slab"/>
              <a:cs typeface="Roboto Slab"/>
              <a:sym typeface="Roboto Slab"/>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2"/>
          <p:cNvSpPr txBox="1"/>
          <p:nvPr/>
        </p:nvSpPr>
        <p:spPr>
          <a:xfrm>
            <a:off x="347450" y="216750"/>
            <a:ext cx="8025300" cy="9301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chemeClr val="bg2">
                    <a:lumMod val="90000"/>
                    <a:lumOff val="10000"/>
                  </a:schemeClr>
                </a:solidFill>
                <a:latin typeface="Proxima Nova"/>
                <a:ea typeface="Proxima Nova"/>
                <a:cs typeface="Proxima Nova"/>
                <a:sym typeface="Proxima Nova"/>
              </a:rPr>
              <a:t>What is Git?</a:t>
            </a:r>
            <a:endParaRPr sz="4000" b="1" dirty="0">
              <a:solidFill>
                <a:schemeClr val="bg2">
                  <a:lumMod val="90000"/>
                  <a:lumOff val="10000"/>
                </a:schemeClr>
              </a:solidFill>
              <a:latin typeface="Proxima Nova"/>
              <a:ea typeface="Proxima Nova"/>
              <a:cs typeface="Proxima Nova"/>
              <a:sym typeface="Proxima Nova"/>
            </a:endParaRPr>
          </a:p>
        </p:txBody>
      </p:sp>
      <p:sp>
        <p:nvSpPr>
          <p:cNvPr id="69" name="Google Shape;69;p12"/>
          <p:cNvSpPr txBox="1"/>
          <p:nvPr/>
        </p:nvSpPr>
        <p:spPr>
          <a:xfrm>
            <a:off x="635150" y="1162373"/>
            <a:ext cx="7449900" cy="2735451"/>
          </a:xfrm>
          <a:prstGeom prst="rect">
            <a:avLst/>
          </a:prstGeom>
          <a:noFill/>
          <a:ln>
            <a:noFill/>
          </a:ln>
        </p:spPr>
        <p:txBody>
          <a:bodyPr spcFirstLastPara="1" wrap="square" lIns="91425" tIns="91425" rIns="91425" bIns="91425" anchor="t" anchorCtr="0">
            <a:noAutofit/>
          </a:bodyPr>
          <a:lstStyle/>
          <a:p>
            <a:pPr algn="l"/>
            <a:r>
              <a:rPr lang="en-US" sz="1500" b="0" i="0" dirty="0">
                <a:solidFill>
                  <a:schemeClr val="tx1">
                    <a:lumMod val="90000"/>
                    <a:lumOff val="10000"/>
                  </a:schemeClr>
                </a:solidFill>
                <a:effectLst/>
                <a:latin typeface="Söhne"/>
              </a:rPr>
              <a:t>Git is a popular and widely-used version control system that has several key features:</a:t>
            </a:r>
            <a:endParaRPr lang="en-US" sz="2000" b="0" i="0" dirty="0">
              <a:solidFill>
                <a:srgbClr val="D1D5DB"/>
              </a:solidFill>
              <a:effectLst/>
              <a:latin typeface="Söhne"/>
            </a:endParaRPr>
          </a:p>
          <a:p>
            <a:pPr marL="419100" indent="-285750">
              <a:lnSpc>
                <a:spcPct val="150000"/>
              </a:lnSpc>
              <a:buClr>
                <a:schemeClr val="tx1"/>
              </a:buClr>
              <a:buSzPts val="1500"/>
              <a:buFont typeface="Wingdings" pitchFamily="2" charset="2"/>
              <a:buChar char="§"/>
            </a:pPr>
            <a:r>
              <a:rPr lang="en-US" sz="1500" dirty="0">
                <a:solidFill>
                  <a:schemeClr val="tx1">
                    <a:lumMod val="90000"/>
                    <a:lumOff val="10000"/>
                  </a:schemeClr>
                </a:solidFill>
                <a:latin typeface="Söhne"/>
              </a:rPr>
              <a:t>Distributed Version Control</a:t>
            </a:r>
          </a:p>
          <a:p>
            <a:pPr marL="419100" indent="-285750">
              <a:lnSpc>
                <a:spcPct val="150000"/>
              </a:lnSpc>
              <a:buClr>
                <a:schemeClr val="tx1"/>
              </a:buClr>
              <a:buSzPts val="1500"/>
              <a:buFont typeface="Wingdings" pitchFamily="2" charset="2"/>
              <a:buChar char="§"/>
            </a:pPr>
            <a:r>
              <a:rPr lang="en-US" sz="1500" dirty="0">
                <a:solidFill>
                  <a:schemeClr val="tx1">
                    <a:lumMod val="90000"/>
                    <a:lumOff val="10000"/>
                  </a:schemeClr>
                </a:solidFill>
                <a:latin typeface="Söhne"/>
              </a:rPr>
              <a:t>Commit History</a:t>
            </a:r>
          </a:p>
          <a:p>
            <a:pPr marL="419100" indent="-285750">
              <a:lnSpc>
                <a:spcPct val="150000"/>
              </a:lnSpc>
              <a:buClr>
                <a:schemeClr val="tx1"/>
              </a:buClr>
              <a:buSzPts val="1500"/>
              <a:buFont typeface="Wingdings" pitchFamily="2" charset="2"/>
              <a:buChar char="§"/>
            </a:pPr>
            <a:r>
              <a:rPr lang="en-US" sz="1500" dirty="0">
                <a:solidFill>
                  <a:schemeClr val="tx1">
                    <a:lumMod val="90000"/>
                    <a:lumOff val="10000"/>
                  </a:schemeClr>
                </a:solidFill>
                <a:latin typeface="Söhne"/>
              </a:rPr>
              <a:t>Branching and Merging</a:t>
            </a:r>
          </a:p>
          <a:p>
            <a:pPr marL="419100" indent="-285750">
              <a:lnSpc>
                <a:spcPct val="150000"/>
              </a:lnSpc>
              <a:buClr>
                <a:schemeClr val="tx1"/>
              </a:buClr>
              <a:buSzPts val="1500"/>
              <a:buFont typeface="Wingdings" pitchFamily="2" charset="2"/>
              <a:buChar char="§"/>
            </a:pPr>
            <a:r>
              <a:rPr lang="en-US" sz="1500" dirty="0">
                <a:solidFill>
                  <a:schemeClr val="tx1">
                    <a:lumMod val="90000"/>
                    <a:lumOff val="10000"/>
                  </a:schemeClr>
                </a:solidFill>
                <a:latin typeface="Söhne"/>
              </a:rPr>
              <a:t>Lightweight</a:t>
            </a:r>
          </a:p>
          <a:p>
            <a:pPr marL="419100" indent="-285750">
              <a:lnSpc>
                <a:spcPct val="150000"/>
              </a:lnSpc>
              <a:buClr>
                <a:schemeClr val="tx1"/>
              </a:buClr>
              <a:buSzPts val="1500"/>
              <a:buFont typeface="Wingdings" pitchFamily="2" charset="2"/>
              <a:buChar char="§"/>
            </a:pPr>
            <a:r>
              <a:rPr lang="en-US" sz="1500" dirty="0">
                <a:solidFill>
                  <a:schemeClr val="tx1">
                    <a:lumMod val="90000"/>
                    <a:lumOff val="10000"/>
                  </a:schemeClr>
                </a:solidFill>
                <a:latin typeface="Söhne"/>
              </a:rPr>
              <a:t>Open-Source</a:t>
            </a:r>
            <a:endParaRPr lang="en" sz="1500" dirty="0">
              <a:solidFill>
                <a:schemeClr val="tx1">
                  <a:lumMod val="90000"/>
                  <a:lumOff val="10000"/>
                </a:schemeClr>
              </a:solidFill>
              <a:latin typeface="Söhne"/>
              <a:sym typeface="Roboto Slab"/>
            </a:endParaRPr>
          </a:p>
          <a:p>
            <a:pPr marL="419100" indent="-285750">
              <a:lnSpc>
                <a:spcPct val="150000"/>
              </a:lnSpc>
              <a:buClr>
                <a:schemeClr val="tx1"/>
              </a:buClr>
              <a:buSzPts val="1500"/>
              <a:buFont typeface="Wingdings" pitchFamily="2" charset="2"/>
              <a:buChar char="§"/>
            </a:pPr>
            <a:r>
              <a:rPr lang="en" sz="1500" dirty="0">
                <a:solidFill>
                  <a:schemeClr val="tx1">
                    <a:lumMod val="90000"/>
                    <a:lumOff val="10000"/>
                  </a:schemeClr>
                </a:solidFill>
                <a:latin typeface="Söhne"/>
                <a:sym typeface="Roboto Slab"/>
              </a:rPr>
              <a:t>Works with other central repository environments </a:t>
            </a:r>
            <a:r>
              <a:rPr lang="en" sz="1500" dirty="0" err="1">
                <a:solidFill>
                  <a:schemeClr val="tx1">
                    <a:lumMod val="90000"/>
                    <a:lumOff val="10000"/>
                  </a:schemeClr>
                </a:solidFill>
                <a:latin typeface="Söhne"/>
                <a:sym typeface="Roboto Slab"/>
              </a:rPr>
              <a:t>e.g</a:t>
            </a:r>
            <a:r>
              <a:rPr lang="en" sz="1500" dirty="0">
                <a:solidFill>
                  <a:schemeClr val="tx1">
                    <a:lumMod val="90000"/>
                    <a:lumOff val="10000"/>
                  </a:schemeClr>
                </a:solidFill>
                <a:latin typeface="Söhne"/>
                <a:sym typeface="Roboto Slab"/>
              </a:rPr>
              <a:t> GitHub, GitLab and Bit </a:t>
            </a:r>
            <a:r>
              <a:rPr lang="en" sz="1500" dirty="0" err="1">
                <a:solidFill>
                  <a:schemeClr val="tx1">
                    <a:lumMod val="90000"/>
                    <a:lumOff val="10000"/>
                  </a:schemeClr>
                </a:solidFill>
                <a:latin typeface="Söhne"/>
                <a:sym typeface="Roboto Slab"/>
              </a:rPr>
              <a:t>Bucke</a:t>
            </a:r>
            <a:endParaRPr sz="1500" dirty="0">
              <a:solidFill>
                <a:schemeClr val="dk1"/>
              </a:solidFill>
              <a:latin typeface="Roboto Slab"/>
              <a:ea typeface="Roboto Slab"/>
              <a:cs typeface="Roboto Slab"/>
              <a:sym typeface="Roboto Slab"/>
            </a:endParaRPr>
          </a:p>
          <a:p>
            <a:pPr marL="0" lvl="0" indent="0" algn="l" rtl="0">
              <a:lnSpc>
                <a:spcPct val="150000"/>
              </a:lnSpc>
              <a:spcBef>
                <a:spcPts val="0"/>
              </a:spcBef>
              <a:spcAft>
                <a:spcPts val="0"/>
              </a:spcAft>
              <a:buNone/>
            </a:pPr>
            <a:endParaRPr sz="1500" dirty="0">
              <a:solidFill>
                <a:schemeClr val="dk1"/>
              </a:solidFill>
              <a:latin typeface="Roboto Slab"/>
              <a:ea typeface="Roboto Slab"/>
              <a:cs typeface="Roboto Slab"/>
              <a:sym typeface="Roboto Slab"/>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2"/>
          <p:cNvSpPr txBox="1"/>
          <p:nvPr/>
        </p:nvSpPr>
        <p:spPr>
          <a:xfrm>
            <a:off x="347450" y="216750"/>
            <a:ext cx="8025300" cy="9301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chemeClr val="bg2">
                    <a:lumMod val="90000"/>
                    <a:lumOff val="10000"/>
                  </a:schemeClr>
                </a:solidFill>
                <a:latin typeface="Proxima Nova"/>
                <a:ea typeface="Proxima Nova"/>
                <a:cs typeface="Proxima Nova"/>
                <a:sym typeface="Proxima Nova"/>
              </a:rPr>
              <a:t>Git Installation</a:t>
            </a:r>
            <a:endParaRPr sz="4000" b="1" dirty="0">
              <a:solidFill>
                <a:schemeClr val="bg2">
                  <a:lumMod val="90000"/>
                  <a:lumOff val="10000"/>
                </a:schemeClr>
              </a:solidFill>
              <a:latin typeface="Proxima Nova"/>
              <a:ea typeface="Proxima Nova"/>
              <a:cs typeface="Proxima Nova"/>
              <a:sym typeface="Proxima Nova"/>
            </a:endParaRPr>
          </a:p>
        </p:txBody>
      </p:sp>
      <p:sp>
        <p:nvSpPr>
          <p:cNvPr id="69" name="Google Shape;69;p12"/>
          <p:cNvSpPr txBox="1"/>
          <p:nvPr/>
        </p:nvSpPr>
        <p:spPr>
          <a:xfrm>
            <a:off x="635150" y="1162373"/>
            <a:ext cx="7449900" cy="2735451"/>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500" dirty="0">
                <a:solidFill>
                  <a:schemeClr val="dk1"/>
                </a:solidFill>
                <a:latin typeface="Roboto Slab"/>
                <a:ea typeface="Roboto Slab"/>
                <a:cs typeface="Roboto Slab"/>
                <a:sym typeface="Roboto Slab"/>
              </a:rPr>
              <a:t>Git Link for Installation: </a:t>
            </a:r>
            <a:r>
              <a:rPr lang="en-US" sz="1500" dirty="0">
                <a:solidFill>
                  <a:schemeClr val="dk1"/>
                </a:solidFill>
                <a:latin typeface="Roboto Slab"/>
                <a:ea typeface="Roboto Slab"/>
                <a:cs typeface="Roboto Slab"/>
                <a:sym typeface="Roboto Slab"/>
                <a:hlinkClick r:id="rId3"/>
              </a:rPr>
              <a:t>https://git-scm.com/downloads</a:t>
            </a:r>
            <a:endParaRPr lang="en-US" sz="1500" dirty="0">
              <a:solidFill>
                <a:schemeClr val="dk1"/>
              </a:solidFill>
              <a:latin typeface="Roboto Slab"/>
              <a:ea typeface="Roboto Slab"/>
              <a:cs typeface="Roboto Slab"/>
              <a:sym typeface="Roboto Slab"/>
            </a:endParaRPr>
          </a:p>
          <a:p>
            <a:pPr marL="0" lvl="0" indent="0" algn="l" rtl="0">
              <a:lnSpc>
                <a:spcPct val="150000"/>
              </a:lnSpc>
              <a:spcBef>
                <a:spcPts val="0"/>
              </a:spcBef>
              <a:spcAft>
                <a:spcPts val="0"/>
              </a:spcAft>
              <a:buNone/>
            </a:pPr>
            <a:endParaRPr lang="en-US" sz="1500" dirty="0">
              <a:solidFill>
                <a:schemeClr val="dk1"/>
              </a:solidFill>
              <a:latin typeface="Roboto Slab"/>
              <a:ea typeface="Roboto Slab"/>
              <a:cs typeface="Roboto Slab"/>
              <a:sym typeface="Roboto Slab"/>
            </a:endParaRPr>
          </a:p>
          <a:p>
            <a:pPr algn="l"/>
            <a:r>
              <a:rPr lang="en-US" sz="1500" b="0" i="0" dirty="0">
                <a:solidFill>
                  <a:schemeClr val="tx1"/>
                </a:solidFill>
                <a:effectLst/>
                <a:latin typeface="Söhne"/>
              </a:rPr>
              <a:t>Once done, you can configure Git with your username and email.  it's a one-time setup, you can use the following commands:</a:t>
            </a:r>
          </a:p>
          <a:p>
            <a:pPr algn="l"/>
            <a:endParaRPr lang="en-US" sz="1500" b="0" i="0" dirty="0">
              <a:solidFill>
                <a:schemeClr val="tx1"/>
              </a:solidFill>
              <a:effectLst/>
              <a:latin typeface="Söhne"/>
            </a:endParaRPr>
          </a:p>
          <a:p>
            <a:pPr marL="285750" indent="-285750" algn="l">
              <a:buFont typeface="Wingdings" pitchFamily="2" charset="2"/>
              <a:buChar char="§"/>
            </a:pPr>
            <a:r>
              <a:rPr lang="en-US" sz="1500" b="0" i="0" dirty="0">
                <a:solidFill>
                  <a:schemeClr val="tx1"/>
                </a:solidFill>
                <a:effectLst/>
                <a:latin typeface="Söhne"/>
              </a:rPr>
              <a:t>git config --global </a:t>
            </a:r>
            <a:r>
              <a:rPr lang="en-US" sz="1500" b="0" i="0" dirty="0" err="1">
                <a:solidFill>
                  <a:schemeClr val="tx1"/>
                </a:solidFill>
                <a:effectLst/>
                <a:latin typeface="Söhne"/>
              </a:rPr>
              <a:t>user.name</a:t>
            </a:r>
            <a:r>
              <a:rPr lang="en-US" sz="1500" b="0" i="0" dirty="0">
                <a:solidFill>
                  <a:schemeClr val="tx1"/>
                </a:solidFill>
                <a:effectLst/>
                <a:latin typeface="Söhne"/>
              </a:rPr>
              <a:t> "Your Name" </a:t>
            </a:r>
          </a:p>
          <a:p>
            <a:pPr marL="285750" indent="-285750" algn="l">
              <a:buFont typeface="Wingdings" pitchFamily="2" charset="2"/>
              <a:buChar char="§"/>
            </a:pPr>
            <a:r>
              <a:rPr lang="en-US" sz="1500" b="0" i="0" dirty="0">
                <a:solidFill>
                  <a:schemeClr val="tx1"/>
                </a:solidFill>
                <a:effectLst/>
                <a:latin typeface="Söhne"/>
              </a:rPr>
              <a:t>git config --global </a:t>
            </a:r>
            <a:r>
              <a:rPr lang="en-US" sz="1500" b="0" i="0" dirty="0" err="1">
                <a:solidFill>
                  <a:schemeClr val="tx1"/>
                </a:solidFill>
                <a:effectLst/>
                <a:latin typeface="Söhne"/>
              </a:rPr>
              <a:t>user.email</a:t>
            </a:r>
            <a:r>
              <a:rPr lang="en-US" sz="1500" b="0" i="0" dirty="0">
                <a:solidFill>
                  <a:schemeClr val="tx1"/>
                </a:solidFill>
                <a:effectLst/>
                <a:latin typeface="Söhne"/>
              </a:rPr>
              <a:t> "</a:t>
            </a:r>
            <a:r>
              <a:rPr lang="en-US" sz="1500" b="0" i="0" u="sng" dirty="0">
                <a:solidFill>
                  <a:schemeClr val="tx1"/>
                </a:solidFill>
                <a:effectLst/>
                <a:latin typeface="Söhne"/>
                <a:hlinkClick r:id="rId4">
                  <a:extLst>
                    <a:ext uri="{A12FA001-AC4F-418D-AE19-62706E023703}">
                      <ahyp:hlinkClr xmlns:ahyp="http://schemas.microsoft.com/office/drawing/2018/hyperlinkcolor" val="tx"/>
                    </a:ext>
                  </a:extLst>
                </a:hlinkClick>
              </a:rPr>
              <a:t>your_email@example.com</a:t>
            </a:r>
            <a:r>
              <a:rPr lang="en-US" sz="1500" b="0" i="0" dirty="0">
                <a:solidFill>
                  <a:schemeClr val="tx1"/>
                </a:solidFill>
                <a:effectLst/>
                <a:latin typeface="Söhne"/>
              </a:rPr>
              <a:t>"</a:t>
            </a:r>
          </a:p>
          <a:p>
            <a:pPr marL="0" lvl="0" indent="0" algn="l" rtl="0">
              <a:lnSpc>
                <a:spcPct val="150000"/>
              </a:lnSpc>
              <a:spcBef>
                <a:spcPts val="0"/>
              </a:spcBef>
              <a:spcAft>
                <a:spcPts val="0"/>
              </a:spcAft>
              <a:buNone/>
            </a:pPr>
            <a:endParaRPr sz="1500" dirty="0">
              <a:solidFill>
                <a:schemeClr val="dk1"/>
              </a:solidFill>
              <a:latin typeface="Roboto Slab"/>
              <a:ea typeface="Roboto Slab"/>
              <a:cs typeface="Roboto Slab"/>
              <a:sym typeface="Roboto Slab"/>
            </a:endParaRPr>
          </a:p>
        </p:txBody>
      </p:sp>
    </p:spTree>
    <p:extLst>
      <p:ext uri="{BB962C8B-B14F-4D97-AF65-F5344CB8AC3E}">
        <p14:creationId xmlns:p14="http://schemas.microsoft.com/office/powerpoint/2010/main" val="2376365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3"/>
          <p:cNvSpPr txBox="1"/>
          <p:nvPr/>
        </p:nvSpPr>
        <p:spPr>
          <a:xfrm>
            <a:off x="308704" y="232248"/>
            <a:ext cx="8025300" cy="79838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4000" b="1" dirty="0">
                <a:solidFill>
                  <a:schemeClr val="bg2">
                    <a:lumMod val="90000"/>
                    <a:lumOff val="10000"/>
                  </a:schemeClr>
                </a:solidFill>
                <a:latin typeface="Proxima Nova"/>
                <a:ea typeface="Proxima Nova"/>
                <a:cs typeface="Proxima Nova"/>
                <a:sym typeface="Proxima Nova"/>
              </a:rPr>
              <a:t>Git </a:t>
            </a:r>
            <a:r>
              <a:rPr lang="en" sz="4000" dirty="0">
                <a:solidFill>
                  <a:schemeClr val="bg2">
                    <a:lumMod val="90000"/>
                    <a:lumOff val="10000"/>
                  </a:schemeClr>
                </a:solidFill>
                <a:latin typeface="Proxima Nova"/>
                <a:ea typeface="Proxima Nova"/>
                <a:cs typeface="Proxima Nova"/>
                <a:sym typeface="Proxima Nova"/>
              </a:rPr>
              <a:t>Basic workflow</a:t>
            </a:r>
            <a:endParaRPr sz="4000" dirty="0">
              <a:solidFill>
                <a:schemeClr val="bg2">
                  <a:lumMod val="90000"/>
                  <a:lumOff val="10000"/>
                </a:schemeClr>
              </a:solidFill>
              <a:latin typeface="Proxima Nova"/>
              <a:ea typeface="Proxima Nova"/>
              <a:cs typeface="Proxima Nova"/>
              <a:sym typeface="Proxima Nova"/>
            </a:endParaRPr>
          </a:p>
        </p:txBody>
      </p:sp>
      <p:sp>
        <p:nvSpPr>
          <p:cNvPr id="75" name="Google Shape;75;p13"/>
          <p:cNvSpPr txBox="1"/>
          <p:nvPr/>
        </p:nvSpPr>
        <p:spPr>
          <a:xfrm>
            <a:off x="581186" y="1263112"/>
            <a:ext cx="6954384" cy="2757900"/>
          </a:xfrm>
          <a:prstGeom prst="rect">
            <a:avLst/>
          </a:prstGeom>
          <a:noFill/>
          <a:ln>
            <a:noFill/>
          </a:ln>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Clr>
                <a:schemeClr val="tx1"/>
              </a:buClr>
              <a:buFont typeface="Wingdings" pitchFamily="2" charset="2"/>
              <a:buChar char="§"/>
            </a:pPr>
            <a:r>
              <a:rPr lang="en-US" sz="1500" b="0" i="0" dirty="0">
                <a:solidFill>
                  <a:schemeClr val="tx1"/>
                </a:solidFill>
                <a:effectLst/>
                <a:latin typeface="Söhne"/>
              </a:rPr>
              <a:t>Initializing a Repository</a:t>
            </a:r>
          </a:p>
          <a:p>
            <a:pPr marL="285750" lvl="0" indent="-285750" algn="l" rtl="0">
              <a:lnSpc>
                <a:spcPct val="150000"/>
              </a:lnSpc>
              <a:spcBef>
                <a:spcPts val="0"/>
              </a:spcBef>
              <a:spcAft>
                <a:spcPts val="0"/>
              </a:spcAft>
              <a:buClr>
                <a:schemeClr val="tx1"/>
              </a:buClr>
              <a:buFont typeface="Wingdings" pitchFamily="2" charset="2"/>
              <a:buChar char="§"/>
            </a:pPr>
            <a:r>
              <a:rPr lang="en-US" sz="1500" b="0" i="0" dirty="0">
                <a:solidFill>
                  <a:schemeClr val="tx1"/>
                </a:solidFill>
                <a:effectLst/>
                <a:latin typeface="Söhne"/>
              </a:rPr>
              <a:t>Adding files</a:t>
            </a:r>
          </a:p>
          <a:p>
            <a:pPr marL="285750" lvl="0" indent="-285750" algn="l" rtl="0">
              <a:lnSpc>
                <a:spcPct val="150000"/>
              </a:lnSpc>
              <a:spcBef>
                <a:spcPts val="0"/>
              </a:spcBef>
              <a:spcAft>
                <a:spcPts val="0"/>
              </a:spcAft>
              <a:buClr>
                <a:schemeClr val="tx1"/>
              </a:buClr>
              <a:buFont typeface="Wingdings" pitchFamily="2" charset="2"/>
              <a:buChar char="§"/>
            </a:pPr>
            <a:r>
              <a:rPr lang="en-US" sz="1500" b="0" i="0" dirty="0">
                <a:solidFill>
                  <a:schemeClr val="tx1"/>
                </a:solidFill>
                <a:effectLst/>
                <a:latin typeface="Söhne"/>
              </a:rPr>
              <a:t>Committing Changes</a:t>
            </a:r>
            <a:endParaRPr lang="en-US" sz="1500" dirty="0">
              <a:solidFill>
                <a:schemeClr val="tx1"/>
              </a:solidFill>
              <a:latin typeface="Söhne"/>
            </a:endParaRPr>
          </a:p>
          <a:p>
            <a:pPr marL="285750" lvl="0" indent="-285750" algn="l" rtl="0">
              <a:lnSpc>
                <a:spcPct val="150000"/>
              </a:lnSpc>
              <a:spcBef>
                <a:spcPts val="0"/>
              </a:spcBef>
              <a:spcAft>
                <a:spcPts val="0"/>
              </a:spcAft>
              <a:buClr>
                <a:schemeClr val="tx1"/>
              </a:buClr>
              <a:buFont typeface="Wingdings" pitchFamily="2" charset="2"/>
              <a:buChar char="§"/>
            </a:pPr>
            <a:r>
              <a:rPr lang="en-US" sz="1500" b="0" i="0" dirty="0">
                <a:solidFill>
                  <a:schemeClr val="tx1"/>
                </a:solidFill>
                <a:effectLst/>
                <a:latin typeface="Söhne"/>
              </a:rPr>
              <a:t>Pushing changes</a:t>
            </a:r>
          </a:p>
          <a:p>
            <a:pPr marL="285750" lvl="0" indent="-285750" algn="l" rtl="0">
              <a:lnSpc>
                <a:spcPct val="150000"/>
              </a:lnSpc>
              <a:spcBef>
                <a:spcPts val="0"/>
              </a:spcBef>
              <a:spcAft>
                <a:spcPts val="0"/>
              </a:spcAft>
              <a:buClr>
                <a:schemeClr val="tx1"/>
              </a:buClr>
              <a:buFont typeface="Wingdings" pitchFamily="2" charset="2"/>
              <a:buChar char="§"/>
            </a:pPr>
            <a:r>
              <a:rPr lang="en-US" sz="1500" b="0" i="0" dirty="0">
                <a:solidFill>
                  <a:schemeClr val="tx1"/>
                </a:solidFill>
                <a:effectLst/>
                <a:latin typeface="Söhne"/>
              </a:rPr>
              <a:t>Pulling changes</a:t>
            </a:r>
          </a:p>
          <a:p>
            <a:pPr marL="285750" lvl="0" indent="-285750" algn="l" rtl="0">
              <a:lnSpc>
                <a:spcPct val="150000"/>
              </a:lnSpc>
              <a:spcBef>
                <a:spcPts val="0"/>
              </a:spcBef>
              <a:spcAft>
                <a:spcPts val="0"/>
              </a:spcAft>
              <a:buClr>
                <a:schemeClr val="tx1"/>
              </a:buClr>
              <a:buFont typeface="Wingdings" pitchFamily="2" charset="2"/>
              <a:buChar char="§"/>
            </a:pPr>
            <a:r>
              <a:rPr lang="en-US" sz="1500" b="0" i="0" dirty="0">
                <a:solidFill>
                  <a:schemeClr val="tx1"/>
                </a:solidFill>
                <a:effectLst/>
                <a:latin typeface="Söhne"/>
              </a:rPr>
              <a:t>Branching</a:t>
            </a:r>
          </a:p>
          <a:p>
            <a:pPr marL="285750" lvl="0" indent="-285750" algn="l" rtl="0">
              <a:lnSpc>
                <a:spcPct val="150000"/>
              </a:lnSpc>
              <a:spcBef>
                <a:spcPts val="0"/>
              </a:spcBef>
              <a:spcAft>
                <a:spcPts val="0"/>
              </a:spcAft>
              <a:buClr>
                <a:schemeClr val="tx1"/>
              </a:buClr>
              <a:buFont typeface="Wingdings" pitchFamily="2" charset="2"/>
              <a:buChar char="§"/>
            </a:pPr>
            <a:r>
              <a:rPr lang="en-US" sz="1500" b="0" i="0" dirty="0">
                <a:solidFill>
                  <a:schemeClr val="tx1"/>
                </a:solidFill>
                <a:effectLst/>
                <a:latin typeface="Söhne"/>
              </a:rPr>
              <a:t>Merging</a:t>
            </a:r>
          </a:p>
          <a:p>
            <a:pPr marL="285750" lvl="0" indent="-285750" algn="l" rtl="0">
              <a:lnSpc>
                <a:spcPct val="150000"/>
              </a:lnSpc>
              <a:spcBef>
                <a:spcPts val="0"/>
              </a:spcBef>
              <a:spcAft>
                <a:spcPts val="0"/>
              </a:spcAft>
              <a:buClr>
                <a:schemeClr val="tx1"/>
              </a:buClr>
              <a:buFont typeface="Wingdings" pitchFamily="2" charset="2"/>
              <a:buChar char="§"/>
            </a:pPr>
            <a:endParaRPr sz="1500" dirty="0">
              <a:solidFill>
                <a:schemeClr val="dk1"/>
              </a:solidFill>
              <a:latin typeface="Roboto Slab"/>
              <a:ea typeface="Roboto Slab"/>
              <a:cs typeface="Roboto Slab"/>
              <a:sym typeface="Roboto Slab"/>
            </a:endParaRPr>
          </a:p>
          <a:p>
            <a:pPr marL="0" lvl="0" indent="0" algn="l" rtl="0">
              <a:lnSpc>
                <a:spcPct val="150000"/>
              </a:lnSpc>
              <a:spcBef>
                <a:spcPts val="0"/>
              </a:spcBef>
              <a:spcAft>
                <a:spcPts val="0"/>
              </a:spcAft>
              <a:buNone/>
            </a:pPr>
            <a:endParaRPr sz="1500" dirty="0">
              <a:solidFill>
                <a:schemeClr val="dk1"/>
              </a:solidFill>
              <a:latin typeface="Roboto Slab"/>
              <a:ea typeface="Roboto Slab"/>
              <a:cs typeface="Roboto Slab"/>
              <a:sym typeface="Roboto Slab"/>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132128"/>
      </a:dk1>
      <a:lt1>
        <a:srgbClr val="FFFFFF"/>
      </a:lt1>
      <a:dk2>
        <a:srgbClr val="173B3F"/>
      </a:dk2>
      <a:lt2>
        <a:srgbClr val="E6E6E6"/>
      </a:lt2>
      <a:accent1>
        <a:srgbClr val="B0D6CE"/>
      </a:accent1>
      <a:accent2>
        <a:srgbClr val="611A42"/>
      </a:accent2>
      <a:accent3>
        <a:srgbClr val="F05656"/>
      </a:accent3>
      <a:accent4>
        <a:srgbClr val="FCE1E1"/>
      </a:accent4>
      <a:accent5>
        <a:srgbClr val="AF542C"/>
      </a:accent5>
      <a:accent6>
        <a:srgbClr val="F7B24F"/>
      </a:accent6>
      <a:hlink>
        <a:srgbClr val="56C87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411</TotalTime>
  <Words>814</Words>
  <Application>Microsoft Macintosh PowerPoint</Application>
  <PresentationFormat>On-screen Show (16:9)</PresentationFormat>
  <Paragraphs>87</Paragraphs>
  <Slides>14</Slides>
  <Notes>14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Proxima Nova</vt:lpstr>
      <vt:lpstr>Inter ExtraLight</vt:lpstr>
      <vt:lpstr>Roboto Slab</vt:lpstr>
      <vt:lpstr>Inter SemiBold</vt:lpstr>
      <vt:lpstr>Inter Light</vt:lpstr>
      <vt:lpstr>Inria Serif</vt:lpstr>
      <vt:lpstr>Arvo</vt:lpstr>
      <vt:lpstr>Wingdings</vt:lpstr>
      <vt:lpstr>Inter Medium</vt:lpstr>
      <vt:lpstr>Inter</vt:lpstr>
      <vt:lpstr>Söhne</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John Niyontwali</cp:lastModifiedBy>
  <cp:revision>3</cp:revision>
  <dcterms:modified xsi:type="dcterms:W3CDTF">2023-01-24T16:15:31Z</dcterms:modified>
</cp:coreProperties>
</file>